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87" r:id="rId4"/>
    <p:sldId id="288" r:id="rId5"/>
    <p:sldId id="289" r:id="rId6"/>
    <p:sldId id="261" r:id="rId7"/>
    <p:sldId id="262" r:id="rId8"/>
    <p:sldId id="277" r:id="rId9"/>
    <p:sldId id="278" r:id="rId10"/>
    <p:sldId id="258" r:id="rId11"/>
    <p:sldId id="280" r:id="rId12"/>
    <p:sldId id="290" r:id="rId13"/>
    <p:sldId id="263" r:id="rId14"/>
    <p:sldId id="281" r:id="rId15"/>
    <p:sldId id="291" r:id="rId16"/>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4"/>
    <p:restoredTop sz="85714"/>
  </p:normalViewPr>
  <p:slideViewPr>
    <p:cSldViewPr snapToGrid="0">
      <p:cViewPr varScale="1">
        <p:scale>
          <a:sx n="89" d="100"/>
          <a:sy n="89" d="100"/>
        </p:scale>
        <p:origin x="17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579AE5-4862-4CB8-B7E0-235F1EBEBBEC}"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42592E-5758-480A-A78A-587CDB7ACCEE}">
      <dgm:prSet custT="1"/>
      <dgm:spPr/>
      <dgm:t>
        <a:bodyPr/>
        <a:lstStyle/>
        <a:p>
          <a:r>
            <a:rPr lang="en-DK" sz="1600" b="1" dirty="0"/>
            <a:t>Open Science</a:t>
          </a:r>
        </a:p>
        <a:p>
          <a:r>
            <a:rPr lang="en-DK" sz="1600" dirty="0"/>
            <a:t>Make science more open!</a:t>
          </a:r>
          <a:endParaRPr lang="en-US" sz="1600" dirty="0"/>
        </a:p>
      </dgm:t>
    </dgm:pt>
    <dgm:pt modelId="{52AED74A-86B8-4177-864F-3042E836328B}" type="parTrans" cxnId="{36C111FB-890E-4F54-891C-18F7F8CD35F6}">
      <dgm:prSet/>
      <dgm:spPr/>
      <dgm:t>
        <a:bodyPr/>
        <a:lstStyle/>
        <a:p>
          <a:endParaRPr lang="en-US"/>
        </a:p>
      </dgm:t>
    </dgm:pt>
    <dgm:pt modelId="{89A9B703-789F-4E02-B070-B37B6498ED31}" type="sibTrans" cxnId="{36C111FB-890E-4F54-891C-18F7F8CD35F6}">
      <dgm:prSet/>
      <dgm:spPr/>
      <dgm:t>
        <a:bodyPr/>
        <a:lstStyle/>
        <a:p>
          <a:endParaRPr lang="en-US"/>
        </a:p>
      </dgm:t>
    </dgm:pt>
    <dgm:pt modelId="{5079F813-9243-4ACF-9040-C33704F197C2}">
      <dgm:prSet custT="1"/>
      <dgm:spPr/>
      <dgm:t>
        <a:bodyPr/>
        <a:lstStyle/>
        <a:p>
          <a:r>
            <a:rPr lang="en-DK" sz="1600" b="1" dirty="0"/>
            <a:t>Open source</a:t>
          </a:r>
        </a:p>
        <a:p>
          <a:r>
            <a:rPr lang="en-DK" sz="1600" dirty="0"/>
            <a:t>What this software is doing?</a:t>
          </a:r>
        </a:p>
        <a:p>
          <a:r>
            <a:rPr lang="en-DK" sz="1600" dirty="0"/>
            <a:t>(parameters, versions, functions reused/inherited)</a:t>
          </a:r>
          <a:endParaRPr lang="en-US" sz="1600" dirty="0"/>
        </a:p>
      </dgm:t>
    </dgm:pt>
    <dgm:pt modelId="{F0FF0E42-A4EB-42AF-B848-A906E66C20D2}" type="parTrans" cxnId="{4D9488F1-B9C9-4539-B4EA-855A7ABB5660}">
      <dgm:prSet/>
      <dgm:spPr/>
      <dgm:t>
        <a:bodyPr/>
        <a:lstStyle/>
        <a:p>
          <a:endParaRPr lang="en-US"/>
        </a:p>
      </dgm:t>
    </dgm:pt>
    <dgm:pt modelId="{196153B7-FDAC-4115-81C4-49FC973F524F}" type="sibTrans" cxnId="{4D9488F1-B9C9-4539-B4EA-855A7ABB5660}">
      <dgm:prSet/>
      <dgm:spPr/>
      <dgm:t>
        <a:bodyPr/>
        <a:lstStyle/>
        <a:p>
          <a:endParaRPr lang="en-US"/>
        </a:p>
      </dgm:t>
    </dgm:pt>
    <dgm:pt modelId="{F2EB732B-B124-48D6-8967-64E54087878F}">
      <dgm:prSet custT="1"/>
      <dgm:spPr/>
      <dgm:t>
        <a:bodyPr/>
        <a:lstStyle/>
        <a:p>
          <a:r>
            <a:rPr lang="en-DK" sz="1600" b="1" dirty="0"/>
            <a:t>Open Data</a:t>
          </a:r>
        </a:p>
        <a:p>
          <a:r>
            <a:rPr lang="en-DK" sz="1600" dirty="0"/>
            <a:t>Which data are we handling?</a:t>
          </a:r>
        </a:p>
        <a:p>
          <a:r>
            <a:rPr lang="en-US" sz="1600" dirty="0"/>
            <a:t>How was measure, which </a:t>
          </a:r>
          <a:r>
            <a:rPr lang="en-US" sz="1600" dirty="0" err="1"/>
            <a:t>technology,units</a:t>
          </a:r>
          <a:r>
            <a:rPr lang="en-US" sz="1600" dirty="0"/>
            <a:t>, </a:t>
          </a:r>
          <a:r>
            <a:rPr lang="en-US" sz="1600" dirty="0" err="1"/>
            <a:t>etc</a:t>
          </a:r>
          <a:r>
            <a:rPr lang="en-US" sz="1600" dirty="0"/>
            <a:t>…</a:t>
          </a:r>
        </a:p>
        <a:p>
          <a:r>
            <a:rPr lang="en-US" sz="1600" dirty="0"/>
            <a:t>FAIR principles</a:t>
          </a:r>
        </a:p>
      </dgm:t>
    </dgm:pt>
    <dgm:pt modelId="{EB0294A7-572B-437F-B18A-29DF30535BDB}" type="parTrans" cxnId="{1ABAF557-B223-4922-BA06-DF397A6E0951}">
      <dgm:prSet/>
      <dgm:spPr/>
      <dgm:t>
        <a:bodyPr/>
        <a:lstStyle/>
        <a:p>
          <a:endParaRPr lang="en-US"/>
        </a:p>
      </dgm:t>
    </dgm:pt>
    <dgm:pt modelId="{91906623-4E30-45A5-9AC9-036BAFE74FF8}" type="sibTrans" cxnId="{1ABAF557-B223-4922-BA06-DF397A6E0951}">
      <dgm:prSet/>
      <dgm:spPr/>
      <dgm:t>
        <a:bodyPr/>
        <a:lstStyle/>
        <a:p>
          <a:endParaRPr lang="en-US"/>
        </a:p>
      </dgm:t>
    </dgm:pt>
    <dgm:pt modelId="{C9D4E321-3F28-4E07-B5DD-8011CD6ECEAD}">
      <dgm:prSet custT="1"/>
      <dgm:spPr/>
      <dgm:t>
        <a:bodyPr/>
        <a:lstStyle/>
        <a:p>
          <a:r>
            <a:rPr lang="en-DK" sz="1600" b="1" dirty="0"/>
            <a:t>Open community</a:t>
          </a:r>
        </a:p>
        <a:p>
          <a:r>
            <a:rPr lang="en-DK" sz="1600" dirty="0"/>
            <a:t>A community that their members interact to each other and collaborate</a:t>
          </a:r>
        </a:p>
        <a:p>
          <a:endParaRPr lang="en-DK" sz="1600" dirty="0"/>
        </a:p>
        <a:p>
          <a:r>
            <a:rPr lang="en-DK" sz="1600" dirty="0"/>
            <a:t>nf-core </a:t>
          </a:r>
          <a:r>
            <a:rPr lang="en-DK" sz="1600" dirty="0">
              <a:sym typeface="Wingdings" pitchFamily="2" charset="2"/>
            </a:rPr>
            <a:t> pipelines</a:t>
          </a:r>
        </a:p>
        <a:p>
          <a:r>
            <a:rPr lang="en-DK" sz="1600" dirty="0">
              <a:sym typeface="Wingdings" pitchFamily="2" charset="2"/>
            </a:rPr>
            <a:t>Slack chat community</a:t>
          </a:r>
          <a:endParaRPr lang="en-US" sz="1600" dirty="0"/>
        </a:p>
      </dgm:t>
    </dgm:pt>
    <dgm:pt modelId="{D737AE89-909D-4536-8E42-82CF7B4201E4}" type="parTrans" cxnId="{8FBD16E7-405B-4348-B483-8CB78B9361D5}">
      <dgm:prSet/>
      <dgm:spPr/>
      <dgm:t>
        <a:bodyPr/>
        <a:lstStyle/>
        <a:p>
          <a:endParaRPr lang="en-US"/>
        </a:p>
      </dgm:t>
    </dgm:pt>
    <dgm:pt modelId="{4A4E6293-01F3-4664-A23A-8340F00E6F8C}" type="sibTrans" cxnId="{8FBD16E7-405B-4348-B483-8CB78B9361D5}">
      <dgm:prSet/>
      <dgm:spPr/>
      <dgm:t>
        <a:bodyPr/>
        <a:lstStyle/>
        <a:p>
          <a:endParaRPr lang="en-US"/>
        </a:p>
      </dgm:t>
    </dgm:pt>
    <dgm:pt modelId="{4AE7BBF8-8240-4563-B287-F9A6225D6EEE}">
      <dgm:prSet custT="1"/>
      <dgm:spPr/>
      <dgm:t>
        <a:bodyPr/>
        <a:lstStyle/>
        <a:p>
          <a:r>
            <a:rPr lang="en-DK" sz="1600" b="1" dirty="0"/>
            <a:t>Genomics workflows </a:t>
          </a:r>
        </a:p>
        <a:p>
          <a:r>
            <a:rPr lang="en-DK" sz="1600" dirty="0"/>
            <a:t>First pipelines meant for that, large files per samples with many rows and columns,different formats (binary, tab separated, etc..) parallel processess, different sorftware, languages (python, R, matlab, …), takes decisions for the next processes</a:t>
          </a:r>
          <a:endParaRPr lang="en-US" sz="1600" dirty="0"/>
        </a:p>
      </dgm:t>
    </dgm:pt>
    <dgm:pt modelId="{9D252220-0D5E-470E-B704-C234C5F88974}" type="parTrans" cxnId="{33BFB6D3-77D7-4870-9972-3AE2AD90E274}">
      <dgm:prSet/>
      <dgm:spPr/>
      <dgm:t>
        <a:bodyPr/>
        <a:lstStyle/>
        <a:p>
          <a:endParaRPr lang="en-US"/>
        </a:p>
      </dgm:t>
    </dgm:pt>
    <dgm:pt modelId="{F9A9AD16-7FBC-4693-86B6-3BF85EEE8E8B}" type="sibTrans" cxnId="{33BFB6D3-77D7-4870-9972-3AE2AD90E274}">
      <dgm:prSet/>
      <dgm:spPr/>
      <dgm:t>
        <a:bodyPr/>
        <a:lstStyle/>
        <a:p>
          <a:endParaRPr lang="en-US"/>
        </a:p>
      </dgm:t>
    </dgm:pt>
    <dgm:pt modelId="{06063A1C-65C0-4892-8D7A-768F9DE9C94F}" type="pres">
      <dgm:prSet presAssocID="{28579AE5-4862-4CB8-B7E0-235F1EBEBBEC}" presName="root" presStyleCnt="0">
        <dgm:presLayoutVars>
          <dgm:dir/>
          <dgm:resizeHandles val="exact"/>
        </dgm:presLayoutVars>
      </dgm:prSet>
      <dgm:spPr/>
    </dgm:pt>
    <dgm:pt modelId="{F9DCEDCB-26A9-40BC-9165-F35541626BCC}" type="pres">
      <dgm:prSet presAssocID="{3042592E-5758-480A-A78A-587CDB7ACCEE}" presName="compNode" presStyleCnt="0"/>
      <dgm:spPr/>
    </dgm:pt>
    <dgm:pt modelId="{A05067BE-C811-4623-B5AB-BCD71A22D036}" type="pres">
      <dgm:prSet presAssocID="{3042592E-5758-480A-A78A-587CDB7ACC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2E0EBF9C-A8F2-4DCA-B85B-6B10A35D7609}" type="pres">
      <dgm:prSet presAssocID="{3042592E-5758-480A-A78A-587CDB7ACCEE}" presName="spaceRect" presStyleCnt="0"/>
      <dgm:spPr/>
    </dgm:pt>
    <dgm:pt modelId="{DA73FD09-6330-4992-97BA-3B311E40434C}" type="pres">
      <dgm:prSet presAssocID="{3042592E-5758-480A-A78A-587CDB7ACCEE}" presName="textRect" presStyleLbl="revTx" presStyleIdx="0" presStyleCnt="5">
        <dgm:presLayoutVars>
          <dgm:chMax val="1"/>
          <dgm:chPref val="1"/>
        </dgm:presLayoutVars>
      </dgm:prSet>
      <dgm:spPr/>
    </dgm:pt>
    <dgm:pt modelId="{F7FC7AE6-C676-4922-B68C-CC97FD2C5C54}" type="pres">
      <dgm:prSet presAssocID="{89A9B703-789F-4E02-B070-B37B6498ED31}" presName="sibTrans" presStyleCnt="0"/>
      <dgm:spPr/>
    </dgm:pt>
    <dgm:pt modelId="{86EDAA15-8441-43EB-BC6D-6B9D9C24B1C4}" type="pres">
      <dgm:prSet presAssocID="{5079F813-9243-4ACF-9040-C33704F197C2}" presName="compNode" presStyleCnt="0"/>
      <dgm:spPr/>
    </dgm:pt>
    <dgm:pt modelId="{F67EDFB2-9767-4DFC-B2BD-41DE8AF319D9}" type="pres">
      <dgm:prSet presAssocID="{5079F813-9243-4ACF-9040-C33704F197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0EDDF168-F4C8-4BBF-833F-A0D3321E416B}" type="pres">
      <dgm:prSet presAssocID="{5079F813-9243-4ACF-9040-C33704F197C2}" presName="spaceRect" presStyleCnt="0"/>
      <dgm:spPr/>
    </dgm:pt>
    <dgm:pt modelId="{F5AF68E3-AE0B-4241-9953-1A13CFAD1F48}" type="pres">
      <dgm:prSet presAssocID="{5079F813-9243-4ACF-9040-C33704F197C2}" presName="textRect" presStyleLbl="revTx" presStyleIdx="1" presStyleCnt="5">
        <dgm:presLayoutVars>
          <dgm:chMax val="1"/>
          <dgm:chPref val="1"/>
        </dgm:presLayoutVars>
      </dgm:prSet>
      <dgm:spPr/>
    </dgm:pt>
    <dgm:pt modelId="{F1D9EAE0-B4D6-457D-9F80-E3B987AFFB0A}" type="pres">
      <dgm:prSet presAssocID="{196153B7-FDAC-4115-81C4-49FC973F524F}" presName="sibTrans" presStyleCnt="0"/>
      <dgm:spPr/>
    </dgm:pt>
    <dgm:pt modelId="{76C9B016-813E-4E1C-ACDB-2DD147634839}" type="pres">
      <dgm:prSet presAssocID="{F2EB732B-B124-48D6-8967-64E54087878F}" presName="compNode" presStyleCnt="0"/>
      <dgm:spPr/>
    </dgm:pt>
    <dgm:pt modelId="{2604250F-965F-4FF8-A128-1DA068C95D68}" type="pres">
      <dgm:prSet presAssocID="{F2EB732B-B124-48D6-8967-64E54087878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1632E7F-90D8-4DA3-AF1F-27CDA4EA71B1}" type="pres">
      <dgm:prSet presAssocID="{F2EB732B-B124-48D6-8967-64E54087878F}" presName="spaceRect" presStyleCnt="0"/>
      <dgm:spPr/>
    </dgm:pt>
    <dgm:pt modelId="{8F661AB6-93CD-44F3-9CC6-9265F027AFAD}" type="pres">
      <dgm:prSet presAssocID="{F2EB732B-B124-48D6-8967-64E54087878F}" presName="textRect" presStyleLbl="revTx" presStyleIdx="2" presStyleCnt="5">
        <dgm:presLayoutVars>
          <dgm:chMax val="1"/>
          <dgm:chPref val="1"/>
        </dgm:presLayoutVars>
      </dgm:prSet>
      <dgm:spPr/>
    </dgm:pt>
    <dgm:pt modelId="{DB856F20-B21F-4157-9D53-A8DBC78DEF14}" type="pres">
      <dgm:prSet presAssocID="{91906623-4E30-45A5-9AC9-036BAFE74FF8}" presName="sibTrans" presStyleCnt="0"/>
      <dgm:spPr/>
    </dgm:pt>
    <dgm:pt modelId="{E5094941-0086-4BA3-BEDD-61D7F027D5F1}" type="pres">
      <dgm:prSet presAssocID="{C9D4E321-3F28-4E07-B5DD-8011CD6ECEAD}" presName="compNode" presStyleCnt="0"/>
      <dgm:spPr/>
    </dgm:pt>
    <dgm:pt modelId="{AB16ECC7-EAC4-4680-89AB-9E4C4266DD72}" type="pres">
      <dgm:prSet presAssocID="{C9D4E321-3F28-4E07-B5DD-8011CD6ECEA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6289374C-AB3D-4A45-82A5-E33D277C5ABC}" type="pres">
      <dgm:prSet presAssocID="{C9D4E321-3F28-4E07-B5DD-8011CD6ECEAD}" presName="spaceRect" presStyleCnt="0"/>
      <dgm:spPr/>
    </dgm:pt>
    <dgm:pt modelId="{E157D6D4-EDE9-4960-A6BC-F7CD073A842A}" type="pres">
      <dgm:prSet presAssocID="{C9D4E321-3F28-4E07-B5DD-8011CD6ECEAD}" presName="textRect" presStyleLbl="revTx" presStyleIdx="3" presStyleCnt="5">
        <dgm:presLayoutVars>
          <dgm:chMax val="1"/>
          <dgm:chPref val="1"/>
        </dgm:presLayoutVars>
      </dgm:prSet>
      <dgm:spPr/>
    </dgm:pt>
    <dgm:pt modelId="{4E016DD9-8375-4FEE-81ED-3C41D21B1BAE}" type="pres">
      <dgm:prSet presAssocID="{4A4E6293-01F3-4664-A23A-8340F00E6F8C}" presName="sibTrans" presStyleCnt="0"/>
      <dgm:spPr/>
    </dgm:pt>
    <dgm:pt modelId="{276515AE-4440-4C6F-8E46-E13F3B1C0A32}" type="pres">
      <dgm:prSet presAssocID="{4AE7BBF8-8240-4563-B287-F9A6225D6EEE}" presName="compNode" presStyleCnt="0"/>
      <dgm:spPr/>
    </dgm:pt>
    <dgm:pt modelId="{518C21DE-4663-459B-9237-B853721AB71F}" type="pres">
      <dgm:prSet presAssocID="{4AE7BBF8-8240-4563-B287-F9A6225D6EE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EF04B57A-3CAE-4F9E-9745-9C89D511783D}" type="pres">
      <dgm:prSet presAssocID="{4AE7BBF8-8240-4563-B287-F9A6225D6EEE}" presName="spaceRect" presStyleCnt="0"/>
      <dgm:spPr/>
    </dgm:pt>
    <dgm:pt modelId="{2CACCFA4-9080-4A25-BA05-823D780A9507}" type="pres">
      <dgm:prSet presAssocID="{4AE7BBF8-8240-4563-B287-F9A6225D6EEE}" presName="textRect" presStyleLbl="revTx" presStyleIdx="4" presStyleCnt="5" custScaleX="141201">
        <dgm:presLayoutVars>
          <dgm:chMax val="1"/>
          <dgm:chPref val="1"/>
        </dgm:presLayoutVars>
      </dgm:prSet>
      <dgm:spPr/>
    </dgm:pt>
  </dgm:ptLst>
  <dgm:cxnLst>
    <dgm:cxn modelId="{CA0FBE26-F7A0-463C-9F2F-CD10625BB2D7}" type="presOf" srcId="{4AE7BBF8-8240-4563-B287-F9A6225D6EEE}" destId="{2CACCFA4-9080-4A25-BA05-823D780A9507}" srcOrd="0" destOrd="0" presId="urn:microsoft.com/office/officeart/2018/2/layout/IconLabelList"/>
    <dgm:cxn modelId="{34DFF756-0A2E-4FC6-9BC3-AC6BDCEE86B3}" type="presOf" srcId="{28579AE5-4862-4CB8-B7E0-235F1EBEBBEC}" destId="{06063A1C-65C0-4892-8D7A-768F9DE9C94F}" srcOrd="0" destOrd="0" presId="urn:microsoft.com/office/officeart/2018/2/layout/IconLabelList"/>
    <dgm:cxn modelId="{1ABAF557-B223-4922-BA06-DF397A6E0951}" srcId="{28579AE5-4862-4CB8-B7E0-235F1EBEBBEC}" destId="{F2EB732B-B124-48D6-8967-64E54087878F}" srcOrd="2" destOrd="0" parTransId="{EB0294A7-572B-437F-B18A-29DF30535BDB}" sibTransId="{91906623-4E30-45A5-9AC9-036BAFE74FF8}"/>
    <dgm:cxn modelId="{675EEC90-5E18-4019-B647-A481C610CB59}" type="presOf" srcId="{C9D4E321-3F28-4E07-B5DD-8011CD6ECEAD}" destId="{E157D6D4-EDE9-4960-A6BC-F7CD073A842A}" srcOrd="0" destOrd="0" presId="urn:microsoft.com/office/officeart/2018/2/layout/IconLabelList"/>
    <dgm:cxn modelId="{41773297-DC06-48D9-B861-B71C19E7EDEC}" type="presOf" srcId="{5079F813-9243-4ACF-9040-C33704F197C2}" destId="{F5AF68E3-AE0B-4241-9953-1A13CFAD1F48}" srcOrd="0" destOrd="0" presId="urn:microsoft.com/office/officeart/2018/2/layout/IconLabelList"/>
    <dgm:cxn modelId="{C7645CAB-2B69-464B-82F1-D8D2D1045C90}" type="presOf" srcId="{3042592E-5758-480A-A78A-587CDB7ACCEE}" destId="{DA73FD09-6330-4992-97BA-3B311E40434C}" srcOrd="0" destOrd="0" presId="urn:microsoft.com/office/officeart/2018/2/layout/IconLabelList"/>
    <dgm:cxn modelId="{A636D8CC-E112-45C1-B687-F81D8937ECBC}" type="presOf" srcId="{F2EB732B-B124-48D6-8967-64E54087878F}" destId="{8F661AB6-93CD-44F3-9CC6-9265F027AFAD}" srcOrd="0" destOrd="0" presId="urn:microsoft.com/office/officeart/2018/2/layout/IconLabelList"/>
    <dgm:cxn modelId="{33BFB6D3-77D7-4870-9972-3AE2AD90E274}" srcId="{28579AE5-4862-4CB8-B7E0-235F1EBEBBEC}" destId="{4AE7BBF8-8240-4563-B287-F9A6225D6EEE}" srcOrd="4" destOrd="0" parTransId="{9D252220-0D5E-470E-B704-C234C5F88974}" sibTransId="{F9A9AD16-7FBC-4693-86B6-3BF85EEE8E8B}"/>
    <dgm:cxn modelId="{8FBD16E7-405B-4348-B483-8CB78B9361D5}" srcId="{28579AE5-4862-4CB8-B7E0-235F1EBEBBEC}" destId="{C9D4E321-3F28-4E07-B5DD-8011CD6ECEAD}" srcOrd="3" destOrd="0" parTransId="{D737AE89-909D-4536-8E42-82CF7B4201E4}" sibTransId="{4A4E6293-01F3-4664-A23A-8340F00E6F8C}"/>
    <dgm:cxn modelId="{4D9488F1-B9C9-4539-B4EA-855A7ABB5660}" srcId="{28579AE5-4862-4CB8-B7E0-235F1EBEBBEC}" destId="{5079F813-9243-4ACF-9040-C33704F197C2}" srcOrd="1" destOrd="0" parTransId="{F0FF0E42-A4EB-42AF-B848-A906E66C20D2}" sibTransId="{196153B7-FDAC-4115-81C4-49FC973F524F}"/>
    <dgm:cxn modelId="{36C111FB-890E-4F54-891C-18F7F8CD35F6}" srcId="{28579AE5-4862-4CB8-B7E0-235F1EBEBBEC}" destId="{3042592E-5758-480A-A78A-587CDB7ACCEE}" srcOrd="0" destOrd="0" parTransId="{52AED74A-86B8-4177-864F-3042E836328B}" sibTransId="{89A9B703-789F-4E02-B070-B37B6498ED31}"/>
    <dgm:cxn modelId="{F8682FCE-BE62-407A-9E02-BC85ED7BB199}" type="presParOf" srcId="{06063A1C-65C0-4892-8D7A-768F9DE9C94F}" destId="{F9DCEDCB-26A9-40BC-9165-F35541626BCC}" srcOrd="0" destOrd="0" presId="urn:microsoft.com/office/officeart/2018/2/layout/IconLabelList"/>
    <dgm:cxn modelId="{9B54B51E-1711-4305-9164-FBE750871B30}" type="presParOf" srcId="{F9DCEDCB-26A9-40BC-9165-F35541626BCC}" destId="{A05067BE-C811-4623-B5AB-BCD71A22D036}" srcOrd="0" destOrd="0" presId="urn:microsoft.com/office/officeart/2018/2/layout/IconLabelList"/>
    <dgm:cxn modelId="{C0544C07-6CB1-40E5-A77A-61CE7B1F4F24}" type="presParOf" srcId="{F9DCEDCB-26A9-40BC-9165-F35541626BCC}" destId="{2E0EBF9C-A8F2-4DCA-B85B-6B10A35D7609}" srcOrd="1" destOrd="0" presId="urn:microsoft.com/office/officeart/2018/2/layout/IconLabelList"/>
    <dgm:cxn modelId="{EA056195-6A87-47F8-AF86-EB1FC8F5FE68}" type="presParOf" srcId="{F9DCEDCB-26A9-40BC-9165-F35541626BCC}" destId="{DA73FD09-6330-4992-97BA-3B311E40434C}" srcOrd="2" destOrd="0" presId="urn:microsoft.com/office/officeart/2018/2/layout/IconLabelList"/>
    <dgm:cxn modelId="{1CD07023-04B0-4363-8C09-86644B194CA5}" type="presParOf" srcId="{06063A1C-65C0-4892-8D7A-768F9DE9C94F}" destId="{F7FC7AE6-C676-4922-B68C-CC97FD2C5C54}" srcOrd="1" destOrd="0" presId="urn:microsoft.com/office/officeart/2018/2/layout/IconLabelList"/>
    <dgm:cxn modelId="{21B8D94F-7F93-4A9C-888C-B38D16C4B6B4}" type="presParOf" srcId="{06063A1C-65C0-4892-8D7A-768F9DE9C94F}" destId="{86EDAA15-8441-43EB-BC6D-6B9D9C24B1C4}" srcOrd="2" destOrd="0" presId="urn:microsoft.com/office/officeart/2018/2/layout/IconLabelList"/>
    <dgm:cxn modelId="{F1F1941A-E6F0-48FF-8FD8-98C06E23B90E}" type="presParOf" srcId="{86EDAA15-8441-43EB-BC6D-6B9D9C24B1C4}" destId="{F67EDFB2-9767-4DFC-B2BD-41DE8AF319D9}" srcOrd="0" destOrd="0" presId="urn:microsoft.com/office/officeart/2018/2/layout/IconLabelList"/>
    <dgm:cxn modelId="{21523538-3432-4C23-87DB-33DC53247DF5}" type="presParOf" srcId="{86EDAA15-8441-43EB-BC6D-6B9D9C24B1C4}" destId="{0EDDF168-F4C8-4BBF-833F-A0D3321E416B}" srcOrd="1" destOrd="0" presId="urn:microsoft.com/office/officeart/2018/2/layout/IconLabelList"/>
    <dgm:cxn modelId="{68060D4B-9A08-47A7-857E-7D2758DEF17E}" type="presParOf" srcId="{86EDAA15-8441-43EB-BC6D-6B9D9C24B1C4}" destId="{F5AF68E3-AE0B-4241-9953-1A13CFAD1F48}" srcOrd="2" destOrd="0" presId="urn:microsoft.com/office/officeart/2018/2/layout/IconLabelList"/>
    <dgm:cxn modelId="{DA5B6B62-EA22-48DF-B9D4-271AD5B40D8C}" type="presParOf" srcId="{06063A1C-65C0-4892-8D7A-768F9DE9C94F}" destId="{F1D9EAE0-B4D6-457D-9F80-E3B987AFFB0A}" srcOrd="3" destOrd="0" presId="urn:microsoft.com/office/officeart/2018/2/layout/IconLabelList"/>
    <dgm:cxn modelId="{9EC6CC3D-E0DE-42E0-AF33-C6A1DC2DC81E}" type="presParOf" srcId="{06063A1C-65C0-4892-8D7A-768F9DE9C94F}" destId="{76C9B016-813E-4E1C-ACDB-2DD147634839}" srcOrd="4" destOrd="0" presId="urn:microsoft.com/office/officeart/2018/2/layout/IconLabelList"/>
    <dgm:cxn modelId="{B77CD217-E086-40C2-B7C1-F60146E15A77}" type="presParOf" srcId="{76C9B016-813E-4E1C-ACDB-2DD147634839}" destId="{2604250F-965F-4FF8-A128-1DA068C95D68}" srcOrd="0" destOrd="0" presId="urn:microsoft.com/office/officeart/2018/2/layout/IconLabelList"/>
    <dgm:cxn modelId="{C3CDD899-EA11-48C6-85F1-65B851461BE7}" type="presParOf" srcId="{76C9B016-813E-4E1C-ACDB-2DD147634839}" destId="{A1632E7F-90D8-4DA3-AF1F-27CDA4EA71B1}" srcOrd="1" destOrd="0" presId="urn:microsoft.com/office/officeart/2018/2/layout/IconLabelList"/>
    <dgm:cxn modelId="{D1698647-382F-42C7-BAE9-E0A39CF10F0C}" type="presParOf" srcId="{76C9B016-813E-4E1C-ACDB-2DD147634839}" destId="{8F661AB6-93CD-44F3-9CC6-9265F027AFAD}" srcOrd="2" destOrd="0" presId="urn:microsoft.com/office/officeart/2018/2/layout/IconLabelList"/>
    <dgm:cxn modelId="{F37F7B7D-E806-42DF-B471-63CF2C401211}" type="presParOf" srcId="{06063A1C-65C0-4892-8D7A-768F9DE9C94F}" destId="{DB856F20-B21F-4157-9D53-A8DBC78DEF14}" srcOrd="5" destOrd="0" presId="urn:microsoft.com/office/officeart/2018/2/layout/IconLabelList"/>
    <dgm:cxn modelId="{9E6C2FEF-583F-45CA-A059-202813F3888E}" type="presParOf" srcId="{06063A1C-65C0-4892-8D7A-768F9DE9C94F}" destId="{E5094941-0086-4BA3-BEDD-61D7F027D5F1}" srcOrd="6" destOrd="0" presId="urn:microsoft.com/office/officeart/2018/2/layout/IconLabelList"/>
    <dgm:cxn modelId="{D8BFF417-B18F-42FA-AB18-94A2216ED974}" type="presParOf" srcId="{E5094941-0086-4BA3-BEDD-61D7F027D5F1}" destId="{AB16ECC7-EAC4-4680-89AB-9E4C4266DD72}" srcOrd="0" destOrd="0" presId="urn:microsoft.com/office/officeart/2018/2/layout/IconLabelList"/>
    <dgm:cxn modelId="{07A63F27-167A-4A48-A501-2F046422F5D5}" type="presParOf" srcId="{E5094941-0086-4BA3-BEDD-61D7F027D5F1}" destId="{6289374C-AB3D-4A45-82A5-E33D277C5ABC}" srcOrd="1" destOrd="0" presId="urn:microsoft.com/office/officeart/2018/2/layout/IconLabelList"/>
    <dgm:cxn modelId="{E12AE0A9-451D-4282-8D1F-E21D734BE804}" type="presParOf" srcId="{E5094941-0086-4BA3-BEDD-61D7F027D5F1}" destId="{E157D6D4-EDE9-4960-A6BC-F7CD073A842A}" srcOrd="2" destOrd="0" presId="urn:microsoft.com/office/officeart/2018/2/layout/IconLabelList"/>
    <dgm:cxn modelId="{CDA95A4B-EBA6-43AF-8C8F-A71323998D93}" type="presParOf" srcId="{06063A1C-65C0-4892-8D7A-768F9DE9C94F}" destId="{4E016DD9-8375-4FEE-81ED-3C41D21B1BAE}" srcOrd="7" destOrd="0" presId="urn:microsoft.com/office/officeart/2018/2/layout/IconLabelList"/>
    <dgm:cxn modelId="{3941A381-D20D-47FB-AE7B-4D845507CA13}" type="presParOf" srcId="{06063A1C-65C0-4892-8D7A-768F9DE9C94F}" destId="{276515AE-4440-4C6F-8E46-E13F3B1C0A32}" srcOrd="8" destOrd="0" presId="urn:microsoft.com/office/officeart/2018/2/layout/IconLabelList"/>
    <dgm:cxn modelId="{8C84E9F9-0C29-4EE3-B805-78E662B7A0CE}" type="presParOf" srcId="{276515AE-4440-4C6F-8E46-E13F3B1C0A32}" destId="{518C21DE-4663-459B-9237-B853721AB71F}" srcOrd="0" destOrd="0" presId="urn:microsoft.com/office/officeart/2018/2/layout/IconLabelList"/>
    <dgm:cxn modelId="{282DF85D-5EFF-4C3B-80B7-64FF3B317A13}" type="presParOf" srcId="{276515AE-4440-4C6F-8E46-E13F3B1C0A32}" destId="{EF04B57A-3CAE-4F9E-9745-9C89D511783D}" srcOrd="1" destOrd="0" presId="urn:microsoft.com/office/officeart/2018/2/layout/IconLabelList"/>
    <dgm:cxn modelId="{210C5ABA-BDC0-4698-8D6B-AF28B82AE3C9}" type="presParOf" srcId="{276515AE-4440-4C6F-8E46-E13F3B1C0A32}" destId="{2CACCFA4-9080-4A25-BA05-823D780A950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067BE-C811-4623-B5AB-BCD71A22D036}">
      <dsp:nvSpPr>
        <dsp:cNvPr id="0" name=""/>
        <dsp:cNvSpPr/>
      </dsp:nvSpPr>
      <dsp:spPr>
        <a:xfrm>
          <a:off x="476861" y="400154"/>
          <a:ext cx="773613" cy="773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73FD09-6330-4992-97BA-3B311E40434C}">
      <dsp:nvSpPr>
        <dsp:cNvPr id="0" name=""/>
        <dsp:cNvSpPr/>
      </dsp:nvSpPr>
      <dsp:spPr>
        <a:xfrm>
          <a:off x="4097"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Science</a:t>
          </a:r>
        </a:p>
        <a:p>
          <a:pPr marL="0" lvl="0" indent="0" algn="ctr" defTabSz="711200">
            <a:lnSpc>
              <a:spcPct val="90000"/>
            </a:lnSpc>
            <a:spcBef>
              <a:spcPct val="0"/>
            </a:spcBef>
            <a:spcAft>
              <a:spcPct val="35000"/>
            </a:spcAft>
            <a:buNone/>
          </a:pPr>
          <a:r>
            <a:rPr lang="en-DK" sz="1600" kern="1200" dirty="0"/>
            <a:t>Make science more open!</a:t>
          </a:r>
          <a:endParaRPr lang="en-US" sz="1600" kern="1200" dirty="0"/>
        </a:p>
      </dsp:txBody>
      <dsp:txXfrm>
        <a:off x="4097" y="1706441"/>
        <a:ext cx="1719140" cy="2244741"/>
      </dsp:txXfrm>
    </dsp:sp>
    <dsp:sp modelId="{F67EDFB2-9767-4DFC-B2BD-41DE8AF319D9}">
      <dsp:nvSpPr>
        <dsp:cNvPr id="0" name=""/>
        <dsp:cNvSpPr/>
      </dsp:nvSpPr>
      <dsp:spPr>
        <a:xfrm>
          <a:off x="2496851" y="400154"/>
          <a:ext cx="773613" cy="773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F68E3-AE0B-4241-9953-1A13CFAD1F48}">
      <dsp:nvSpPr>
        <dsp:cNvPr id="0" name=""/>
        <dsp:cNvSpPr/>
      </dsp:nvSpPr>
      <dsp:spPr>
        <a:xfrm>
          <a:off x="2024087"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source</a:t>
          </a:r>
        </a:p>
        <a:p>
          <a:pPr marL="0" lvl="0" indent="0" algn="ctr" defTabSz="711200">
            <a:lnSpc>
              <a:spcPct val="90000"/>
            </a:lnSpc>
            <a:spcBef>
              <a:spcPct val="0"/>
            </a:spcBef>
            <a:spcAft>
              <a:spcPct val="35000"/>
            </a:spcAft>
            <a:buNone/>
          </a:pPr>
          <a:r>
            <a:rPr lang="en-DK" sz="1600" kern="1200" dirty="0"/>
            <a:t>What this software is doing?</a:t>
          </a:r>
        </a:p>
        <a:p>
          <a:pPr marL="0" lvl="0" indent="0" algn="ctr" defTabSz="711200">
            <a:lnSpc>
              <a:spcPct val="90000"/>
            </a:lnSpc>
            <a:spcBef>
              <a:spcPct val="0"/>
            </a:spcBef>
            <a:spcAft>
              <a:spcPct val="35000"/>
            </a:spcAft>
            <a:buNone/>
          </a:pPr>
          <a:r>
            <a:rPr lang="en-DK" sz="1600" kern="1200" dirty="0"/>
            <a:t>(parameters, versions, functions reused/inherited)</a:t>
          </a:r>
          <a:endParaRPr lang="en-US" sz="1600" kern="1200" dirty="0"/>
        </a:p>
      </dsp:txBody>
      <dsp:txXfrm>
        <a:off x="2024087" y="1706441"/>
        <a:ext cx="1719140" cy="2244741"/>
      </dsp:txXfrm>
    </dsp:sp>
    <dsp:sp modelId="{2604250F-965F-4FF8-A128-1DA068C95D68}">
      <dsp:nvSpPr>
        <dsp:cNvPr id="0" name=""/>
        <dsp:cNvSpPr/>
      </dsp:nvSpPr>
      <dsp:spPr>
        <a:xfrm>
          <a:off x="4516841" y="400154"/>
          <a:ext cx="773613" cy="773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661AB6-93CD-44F3-9CC6-9265F027AFAD}">
      <dsp:nvSpPr>
        <dsp:cNvPr id="0" name=""/>
        <dsp:cNvSpPr/>
      </dsp:nvSpPr>
      <dsp:spPr>
        <a:xfrm>
          <a:off x="4044078"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Data</a:t>
          </a:r>
        </a:p>
        <a:p>
          <a:pPr marL="0" lvl="0" indent="0" algn="ctr" defTabSz="711200">
            <a:lnSpc>
              <a:spcPct val="90000"/>
            </a:lnSpc>
            <a:spcBef>
              <a:spcPct val="0"/>
            </a:spcBef>
            <a:spcAft>
              <a:spcPct val="35000"/>
            </a:spcAft>
            <a:buNone/>
          </a:pPr>
          <a:r>
            <a:rPr lang="en-DK" sz="1600" kern="1200" dirty="0"/>
            <a:t>Which data are we handling?</a:t>
          </a:r>
        </a:p>
        <a:p>
          <a:pPr marL="0" lvl="0" indent="0" algn="ctr" defTabSz="711200">
            <a:lnSpc>
              <a:spcPct val="90000"/>
            </a:lnSpc>
            <a:spcBef>
              <a:spcPct val="0"/>
            </a:spcBef>
            <a:spcAft>
              <a:spcPct val="35000"/>
            </a:spcAft>
            <a:buNone/>
          </a:pPr>
          <a:r>
            <a:rPr lang="en-US" sz="1600" kern="1200" dirty="0"/>
            <a:t>How was measure, which </a:t>
          </a:r>
          <a:r>
            <a:rPr lang="en-US" sz="1600" kern="1200" dirty="0" err="1"/>
            <a:t>technology,units</a:t>
          </a:r>
          <a:r>
            <a:rPr lang="en-US" sz="1600" kern="1200" dirty="0"/>
            <a:t>, </a:t>
          </a:r>
          <a:r>
            <a:rPr lang="en-US" sz="1600" kern="1200" dirty="0" err="1"/>
            <a:t>etc</a:t>
          </a:r>
          <a:r>
            <a:rPr lang="en-US" sz="1600" kern="1200" dirty="0"/>
            <a:t>…</a:t>
          </a:r>
        </a:p>
        <a:p>
          <a:pPr marL="0" lvl="0" indent="0" algn="ctr" defTabSz="711200">
            <a:lnSpc>
              <a:spcPct val="90000"/>
            </a:lnSpc>
            <a:spcBef>
              <a:spcPct val="0"/>
            </a:spcBef>
            <a:spcAft>
              <a:spcPct val="35000"/>
            </a:spcAft>
            <a:buNone/>
          </a:pPr>
          <a:r>
            <a:rPr lang="en-US" sz="1600" kern="1200" dirty="0"/>
            <a:t>FAIR principles</a:t>
          </a:r>
        </a:p>
      </dsp:txBody>
      <dsp:txXfrm>
        <a:off x="4044078" y="1706441"/>
        <a:ext cx="1719140" cy="2244741"/>
      </dsp:txXfrm>
    </dsp:sp>
    <dsp:sp modelId="{AB16ECC7-EAC4-4680-89AB-9E4C4266DD72}">
      <dsp:nvSpPr>
        <dsp:cNvPr id="0" name=""/>
        <dsp:cNvSpPr/>
      </dsp:nvSpPr>
      <dsp:spPr>
        <a:xfrm>
          <a:off x="6536832" y="400154"/>
          <a:ext cx="773613" cy="773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57D6D4-EDE9-4960-A6BC-F7CD073A842A}">
      <dsp:nvSpPr>
        <dsp:cNvPr id="0" name=""/>
        <dsp:cNvSpPr/>
      </dsp:nvSpPr>
      <dsp:spPr>
        <a:xfrm>
          <a:off x="6064068"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community</a:t>
          </a:r>
        </a:p>
        <a:p>
          <a:pPr marL="0" lvl="0" indent="0" algn="ctr" defTabSz="711200">
            <a:lnSpc>
              <a:spcPct val="90000"/>
            </a:lnSpc>
            <a:spcBef>
              <a:spcPct val="0"/>
            </a:spcBef>
            <a:spcAft>
              <a:spcPct val="35000"/>
            </a:spcAft>
            <a:buNone/>
          </a:pPr>
          <a:r>
            <a:rPr lang="en-DK" sz="1600" kern="1200" dirty="0"/>
            <a:t>A community that their members interact to each other and collaborate</a:t>
          </a:r>
        </a:p>
        <a:p>
          <a:pPr marL="0" lvl="0" indent="0" algn="ctr" defTabSz="711200">
            <a:lnSpc>
              <a:spcPct val="90000"/>
            </a:lnSpc>
            <a:spcBef>
              <a:spcPct val="0"/>
            </a:spcBef>
            <a:spcAft>
              <a:spcPct val="35000"/>
            </a:spcAft>
            <a:buNone/>
          </a:pPr>
          <a:endParaRPr lang="en-DK" sz="1600" kern="1200" dirty="0"/>
        </a:p>
        <a:p>
          <a:pPr marL="0" lvl="0" indent="0" algn="ctr" defTabSz="711200">
            <a:lnSpc>
              <a:spcPct val="90000"/>
            </a:lnSpc>
            <a:spcBef>
              <a:spcPct val="0"/>
            </a:spcBef>
            <a:spcAft>
              <a:spcPct val="35000"/>
            </a:spcAft>
            <a:buNone/>
          </a:pPr>
          <a:r>
            <a:rPr lang="en-DK" sz="1600" kern="1200" dirty="0"/>
            <a:t>nf-core </a:t>
          </a:r>
          <a:r>
            <a:rPr lang="en-DK" sz="1600" kern="1200" dirty="0">
              <a:sym typeface="Wingdings" pitchFamily="2" charset="2"/>
            </a:rPr>
            <a:t> pipelines</a:t>
          </a:r>
        </a:p>
        <a:p>
          <a:pPr marL="0" lvl="0" indent="0" algn="ctr" defTabSz="711200">
            <a:lnSpc>
              <a:spcPct val="90000"/>
            </a:lnSpc>
            <a:spcBef>
              <a:spcPct val="0"/>
            </a:spcBef>
            <a:spcAft>
              <a:spcPct val="35000"/>
            </a:spcAft>
            <a:buNone/>
          </a:pPr>
          <a:r>
            <a:rPr lang="en-DK" sz="1600" kern="1200" dirty="0">
              <a:sym typeface="Wingdings" pitchFamily="2" charset="2"/>
            </a:rPr>
            <a:t>Slack chat community</a:t>
          </a:r>
          <a:endParaRPr lang="en-US" sz="1600" kern="1200" dirty="0"/>
        </a:p>
      </dsp:txBody>
      <dsp:txXfrm>
        <a:off x="6064068" y="1706441"/>
        <a:ext cx="1719140" cy="2244741"/>
      </dsp:txXfrm>
    </dsp:sp>
    <dsp:sp modelId="{518C21DE-4663-459B-9237-B853721AB71F}">
      <dsp:nvSpPr>
        <dsp:cNvPr id="0" name=""/>
        <dsp:cNvSpPr/>
      </dsp:nvSpPr>
      <dsp:spPr>
        <a:xfrm>
          <a:off x="8910973" y="400154"/>
          <a:ext cx="773613" cy="773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ACCFA4-9080-4A25-BA05-823D780A9507}">
      <dsp:nvSpPr>
        <dsp:cNvPr id="0" name=""/>
        <dsp:cNvSpPr/>
      </dsp:nvSpPr>
      <dsp:spPr>
        <a:xfrm>
          <a:off x="8084058" y="1706441"/>
          <a:ext cx="2427443"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Genomics workflows </a:t>
          </a:r>
        </a:p>
        <a:p>
          <a:pPr marL="0" lvl="0" indent="0" algn="ctr" defTabSz="711200">
            <a:lnSpc>
              <a:spcPct val="90000"/>
            </a:lnSpc>
            <a:spcBef>
              <a:spcPct val="0"/>
            </a:spcBef>
            <a:spcAft>
              <a:spcPct val="35000"/>
            </a:spcAft>
            <a:buNone/>
          </a:pPr>
          <a:r>
            <a:rPr lang="en-DK" sz="1600" kern="1200" dirty="0"/>
            <a:t>First pipelines meant for that, large files per samples with many rows and columns,different formats (binary, tab separated, etc..) parallel processess, different sorftware, languages (python, R, matlab, …), takes decisions for the next processes</a:t>
          </a:r>
          <a:endParaRPr lang="en-US" sz="1600" kern="1200" dirty="0"/>
        </a:p>
      </dsp:txBody>
      <dsp:txXfrm>
        <a:off x="8084058" y="1706441"/>
        <a:ext cx="2427443" cy="224474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08/11/2024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7</a:t>
            </a:fld>
            <a:endParaRPr lang="en-DK"/>
          </a:p>
        </p:txBody>
      </p:sp>
    </p:spTree>
    <p:extLst>
      <p:ext uri="{BB962C8B-B14F-4D97-AF65-F5344CB8AC3E}">
        <p14:creationId xmlns:p14="http://schemas.microsoft.com/office/powerpoint/2010/main" val="203378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8</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9</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a:t>
            </a:r>
          </a:p>
          <a:p>
            <a:endParaRPr lang="en-DK" dirty="0"/>
          </a:p>
          <a:p>
            <a:r>
              <a:rPr lang="en-DK" dirty="0"/>
              <a:t>Nextflow is based on few primitives:</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10</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11</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 </a:t>
            </a:r>
          </a:p>
        </p:txBody>
      </p:sp>
      <p:sp>
        <p:nvSpPr>
          <p:cNvPr id="4" name="Slide Number Placeholder 3"/>
          <p:cNvSpPr>
            <a:spLocks noGrp="1"/>
          </p:cNvSpPr>
          <p:nvPr>
            <p:ph type="sldNum" sz="quarter" idx="5"/>
          </p:nvPr>
        </p:nvSpPr>
        <p:spPr/>
        <p:txBody>
          <a:bodyPr/>
          <a:lstStyle/>
          <a:p>
            <a:fld id="{10D28AFF-B84D-8F49-BA9B-C42DFE722FCF}" type="slidenum">
              <a:rPr lang="en-DK" smtClean="0"/>
              <a:t>13</a:t>
            </a:fld>
            <a:endParaRPr lang="en-DK"/>
          </a:p>
        </p:txBody>
      </p:sp>
    </p:spTree>
    <p:extLst>
      <p:ext uri="{BB962C8B-B14F-4D97-AF65-F5344CB8AC3E}">
        <p14:creationId xmlns:p14="http://schemas.microsoft.com/office/powerpoint/2010/main" val="3130348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14</a:t>
            </a:fld>
            <a:endParaRPr lang="en-DK"/>
          </a:p>
        </p:txBody>
      </p:sp>
    </p:spTree>
    <p:extLst>
      <p:ext uri="{BB962C8B-B14F-4D97-AF65-F5344CB8AC3E}">
        <p14:creationId xmlns:p14="http://schemas.microsoft.com/office/powerpoint/2010/main" val="399803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08/11/2024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08/11/2024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08/11/2024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08/11/2024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08/11/2024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08/11/2024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08/11/2024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08/11/2024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08/11/2024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08/11/2024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08/11/2024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08/11/2024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Albert Palleja Caro</a:t>
            </a:r>
          </a:p>
          <a:p>
            <a:r>
              <a:rPr lang="en-US">
                <a:solidFill>
                  <a:schemeClr val="bg1"/>
                </a:solidFill>
              </a:rPr>
              <a:t>on behalf of </a:t>
            </a:r>
          </a:p>
          <a:p>
            <a:r>
              <a:rPr lang="en-US">
                <a:solidFill>
                  <a:schemeClr val="bg1"/>
                </a:solidFill>
              </a:rPr>
              <a:t>Data Science Platform</a:t>
            </a:r>
            <a:endParaRPr lang="en-DK">
              <a:solidFill>
                <a:schemeClr val="bg1"/>
              </a:solidFill>
            </a:endParaRPr>
          </a:p>
          <a:p>
            <a:r>
              <a:rPr lang="en-DK">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2944898" y="1749116"/>
            <a:ext cx="5848228" cy="919291"/>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a:t>
            </a:r>
            <a:r>
              <a:rPr lang="en-GB" sz="1458" b="1" kern="1200" dirty="0">
                <a:solidFill>
                  <a:schemeClr val="tx1"/>
                </a:solidFill>
                <a:latin typeface="Inter"/>
                <a:ea typeface="+mn-ea"/>
                <a:cs typeface="+mn-cs"/>
              </a:rPr>
              <a:t>software</a:t>
            </a:r>
            <a:r>
              <a:rPr lang="en-GB" sz="1458"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Domain-specific </a:t>
            </a:r>
            <a:r>
              <a:rPr lang="en-GB" sz="1458" b="1" kern="1200" dirty="0">
                <a:solidFill>
                  <a:schemeClr val="tx1"/>
                </a:solidFill>
                <a:latin typeface="Inter"/>
                <a:ea typeface="+mn-ea"/>
                <a:cs typeface="+mn-cs"/>
              </a:rPr>
              <a:t>language</a:t>
            </a:r>
            <a:r>
              <a:rPr lang="en-GB" sz="1458"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1458" kern="1200" dirty="0">
                <a:solidFill>
                  <a:schemeClr val="tx1"/>
                </a:solidFill>
                <a:latin typeface="Inter"/>
                <a:ea typeface="+mn-ea"/>
                <a:cs typeface="+mn-cs"/>
              </a:rPr>
              <a:t>It allows </a:t>
            </a:r>
            <a:r>
              <a:rPr lang="en-GB" sz="1458" kern="1200" dirty="0" err="1">
                <a:solidFill>
                  <a:schemeClr val="tx1"/>
                </a:solidFill>
                <a:latin typeface="Inter"/>
                <a:ea typeface="+mn-ea"/>
                <a:cs typeface="+mn-cs"/>
              </a:rPr>
              <a:t>writting</a:t>
            </a:r>
            <a:r>
              <a:rPr lang="en-GB" sz="1458" kern="1200" dirty="0">
                <a:solidFill>
                  <a:schemeClr val="tx1"/>
                </a:solidFill>
                <a:latin typeface="Inter"/>
                <a:ea typeface="+mn-ea"/>
                <a:cs typeface="+mn-cs"/>
              </a:rPr>
              <a:t> data-intensive computational workflows</a:t>
            </a:r>
            <a:endParaRPr lang="en-GB" b="0" i="0" dirty="0">
              <a:effectLst/>
              <a:latin typeface="Inter"/>
            </a:endParaRPr>
          </a:p>
        </p:txBody>
      </p:sp>
      <p:sp>
        <p:nvSpPr>
          <p:cNvPr id="7" name="TextBox 6">
            <a:extLst>
              <a:ext uri="{FF2B5EF4-FFF2-40B4-BE49-F238E27FC236}">
                <a16:creationId xmlns:a16="http://schemas.microsoft.com/office/drawing/2014/main" id="{76C30D52-462C-E443-0832-01511D6E1AC6}"/>
              </a:ext>
            </a:extLst>
          </p:cNvPr>
          <p:cNvSpPr txBox="1"/>
          <p:nvPr/>
        </p:nvSpPr>
        <p:spPr>
          <a:xfrm>
            <a:off x="634403" y="2800064"/>
            <a:ext cx="4745980" cy="4078039"/>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00" kern="1200" dirty="0" err="1">
                <a:solidFill>
                  <a:schemeClr val="tx1"/>
                </a:solidFill>
                <a:latin typeface="Inter"/>
                <a:ea typeface="+mn-ea"/>
                <a:cs typeface="+mn-cs"/>
              </a:rPr>
              <a:t>Nextflow</a:t>
            </a:r>
            <a:r>
              <a:rPr lang="en-GB" sz="1400" kern="1200" dirty="0">
                <a:solidFill>
                  <a:schemeClr val="tx1"/>
                </a:solidFill>
                <a:latin typeface="Inter"/>
                <a:ea typeface="+mn-ea"/>
                <a:cs typeface="+mn-cs"/>
              </a:rPr>
              <a:t> </a:t>
            </a:r>
            <a:r>
              <a:rPr lang="en-GB" sz="1400" b="1" kern="1200" dirty="0">
                <a:solidFill>
                  <a:schemeClr val="tx1"/>
                </a:solidFill>
                <a:latin typeface="Inter"/>
                <a:ea typeface="+mn-ea"/>
                <a:cs typeface="+mn-cs"/>
              </a:rPr>
              <a:t>workflow</a:t>
            </a:r>
            <a:r>
              <a:rPr lang="en-GB" sz="1400" kern="1200" dirty="0">
                <a:solidFill>
                  <a:schemeClr val="tx1"/>
                </a:solidFill>
                <a:latin typeface="Inter"/>
                <a:ea typeface="+mn-ea"/>
                <a:cs typeface="+mn-cs"/>
              </a:rPr>
              <a:t> is a set of processes communicated by 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Each </a:t>
            </a:r>
            <a:r>
              <a:rPr lang="en-GB" sz="1400" b="1" kern="1200" dirty="0">
                <a:solidFill>
                  <a:schemeClr val="tx1"/>
                </a:solidFill>
                <a:latin typeface="Inter"/>
                <a:ea typeface="+mn-ea"/>
                <a:cs typeface="+mn-cs"/>
              </a:rPr>
              <a:t>process</a:t>
            </a:r>
            <a:r>
              <a:rPr lang="en-GB" sz="1400" kern="1200" dirty="0">
                <a:solidFill>
                  <a:schemeClr val="tx1"/>
                </a:solidFill>
                <a:latin typeface="Inter"/>
                <a:ea typeface="+mn-ea"/>
                <a:cs typeface="+mn-cs"/>
              </a:rPr>
              <a:t> is a special function  that can be written in any language that can be executed by the Linux platform (Bash, R, Python, etc…)</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Processes are executed independently and are isolated from each other, and they can communicate by </a:t>
            </a:r>
            <a:r>
              <a:rPr lang="en-GB" sz="1400" b="1" kern="1200" dirty="0">
                <a:solidFill>
                  <a:schemeClr val="tx1"/>
                </a:solidFill>
                <a:latin typeface="Inter"/>
                <a:ea typeface="+mn-ea"/>
                <a:cs typeface="+mn-cs"/>
              </a:rPr>
              <a:t>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Any process can define one or more channels as an input and output. The interaction between these processes, and ultimately the workflow execution flow itself, is implicitly defined by these input and output declarations.</a:t>
            </a:r>
          </a:p>
          <a:p>
            <a:pPr>
              <a:spcAft>
                <a:spcPts val="600"/>
              </a:spcAft>
            </a:pPr>
            <a:endParaRPr lang="en-DK" sz="1400" dirty="0"/>
          </a:p>
        </p:txBody>
      </p:sp>
      <p:pic>
        <p:nvPicPr>
          <p:cNvPr id="8" name="Picture 7" descr="A diagram of data flow&#10;&#10;Description automatically generated">
            <a:extLst>
              <a:ext uri="{FF2B5EF4-FFF2-40B4-BE49-F238E27FC236}">
                <a16:creationId xmlns:a16="http://schemas.microsoft.com/office/drawing/2014/main" id="{6C84C002-0E05-101D-9B54-5851ABFA4B66}"/>
              </a:ext>
            </a:extLst>
          </p:cNvPr>
          <p:cNvPicPr>
            <a:picLocks noChangeAspect="1"/>
          </p:cNvPicPr>
          <p:nvPr/>
        </p:nvPicPr>
        <p:blipFill>
          <a:blip r:embed="rId3"/>
          <a:stretch>
            <a:fillRect/>
          </a:stretch>
        </p:blipFill>
        <p:spPr>
          <a:xfrm>
            <a:off x="5563033" y="3075366"/>
            <a:ext cx="5994564" cy="3061601"/>
          </a:xfrm>
          <a:prstGeom prst="rect">
            <a:avLst/>
          </a:prstGeom>
        </p:spPr>
      </p:pic>
      <p:pic>
        <p:nvPicPr>
          <p:cNvPr id="3" name="Picture 2" descr="A screen shot of a diagram&#10;&#10;Description automatically generated">
            <a:extLst>
              <a:ext uri="{FF2B5EF4-FFF2-40B4-BE49-F238E27FC236}">
                <a16:creationId xmlns:a16="http://schemas.microsoft.com/office/drawing/2014/main" id="{8E4C3F2D-2E9D-6E49-20CA-C95FC6FDC2ED}"/>
              </a:ext>
            </a:extLst>
          </p:cNvPr>
          <p:cNvPicPr>
            <a:picLocks noChangeAspect="1"/>
          </p:cNvPicPr>
          <p:nvPr/>
        </p:nvPicPr>
        <p:blipFill>
          <a:blip r:embed="rId4"/>
          <a:stretch>
            <a:fillRect/>
          </a:stretch>
        </p:blipFill>
        <p:spPr>
          <a:xfrm>
            <a:off x="6543676" y="1164431"/>
            <a:ext cx="4810124" cy="4329112"/>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41248" y="1687354"/>
            <a:ext cx="6623824" cy="2585323"/>
          </a:xfrm>
          <a:prstGeom prst="rect">
            <a:avLst/>
          </a:prstGeom>
          <a:noFill/>
        </p:spPr>
        <p:txBody>
          <a:bodyPr wrap="square" rtlCol="0">
            <a:spAutoFit/>
          </a:bodyPr>
          <a:lstStyle/>
          <a:p>
            <a:pPr marL="285750" indent="-285750">
              <a:buFont typeface="Arial" panose="020B0604020202020204" pitchFamily="34" charset="0"/>
              <a:buChar char="•"/>
            </a:pPr>
            <a:r>
              <a:rPr lang="en-GB" b="0" i="0" dirty="0">
                <a:effectLst/>
                <a:latin typeface="Inter"/>
              </a:rPr>
              <a:t>Implicit </a:t>
            </a:r>
            <a:r>
              <a:rPr lang="en-GB" b="1" i="0" dirty="0">
                <a:effectLst/>
                <a:latin typeface="Inter"/>
              </a:rPr>
              <a:t>parallelism</a:t>
            </a:r>
            <a:r>
              <a:rPr lang="en-GB" b="0" i="0" dirty="0">
                <a:effectLst/>
                <a:latin typeface="Inter"/>
              </a:rPr>
              <a:t> (tasks in a process are run by default in parallel)</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err="1">
                <a:effectLst/>
                <a:latin typeface="Inter"/>
              </a:rPr>
              <a:t>Reentrancy</a:t>
            </a:r>
            <a:r>
              <a:rPr lang="en-GB" b="0" i="0" dirty="0">
                <a:effectLst/>
                <a:latin typeface="Inter"/>
              </a:rPr>
              <a:t> (resume partial runs, do not need to rerun the entire pipeline</a:t>
            </a:r>
            <a:r>
              <a:rPr lang="en-GB" dirty="0">
                <a:latin typeface="Inter"/>
              </a:rPr>
              <a:t> of something went wrong, it starts from where it stopped</a:t>
            </a:r>
            <a:r>
              <a:rPr lang="en-GB" b="0" i="0" dirty="0">
                <a:effectLst/>
                <a:latin typeface="Inter"/>
              </a:rPr>
              <a:t>)</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a:effectLst/>
                <a:latin typeface="Inter"/>
              </a:rPr>
              <a:t>Reusability</a:t>
            </a:r>
            <a:r>
              <a:rPr lang="en-GB" b="0" i="0" dirty="0">
                <a:effectLst/>
                <a:latin typeface="Inter"/>
              </a:rPr>
              <a:t> (use different modules, </a:t>
            </a:r>
            <a:r>
              <a:rPr lang="en-GB" b="0" i="0" dirty="0" err="1">
                <a:effectLst/>
                <a:latin typeface="Inter"/>
              </a:rPr>
              <a:t>subworkflows</a:t>
            </a:r>
            <a:r>
              <a:rPr lang="en-GB" b="0" i="0" dirty="0">
                <a:effectLst/>
                <a:latin typeface="Inter"/>
              </a:rPr>
              <a:t>, </a:t>
            </a:r>
            <a:r>
              <a:rPr lang="en-GB" dirty="0">
                <a:latin typeface="Inter"/>
              </a:rPr>
              <a:t>written and </a:t>
            </a:r>
            <a:r>
              <a:rPr lang="en-GB" b="0" i="0" dirty="0">
                <a:effectLst/>
                <a:latin typeface="Inter"/>
              </a:rPr>
              <a:t>containerized </a:t>
            </a:r>
            <a:r>
              <a:rPr lang="en-GB" dirty="0">
                <a:latin typeface="Inter"/>
              </a:rPr>
              <a:t>by the </a:t>
            </a:r>
            <a:r>
              <a:rPr lang="en-GB" dirty="0" err="1">
                <a:latin typeface="Inter"/>
              </a:rPr>
              <a:t>Nextflow</a:t>
            </a:r>
            <a:r>
              <a:rPr lang="en-GB" dirty="0">
                <a:latin typeface="Inter"/>
              </a:rPr>
              <a:t> community</a:t>
            </a:r>
            <a:r>
              <a:rPr lang="en-GB" b="0" i="0" dirty="0">
                <a:effectLst/>
                <a:latin typeface="Inter"/>
              </a:rPr>
              <a:t>)</a:t>
            </a:r>
          </a:p>
        </p:txBody>
      </p:sp>
      <p:pic>
        <p:nvPicPr>
          <p:cNvPr id="5" name="Picture 4" descr="A diagram of data flow&#10;&#10;Description automatically generated">
            <a:extLst>
              <a:ext uri="{FF2B5EF4-FFF2-40B4-BE49-F238E27FC236}">
                <a16:creationId xmlns:a16="http://schemas.microsoft.com/office/drawing/2014/main" id="{F18B9BB5-4588-F33E-7DC0-AB9A1ABFB2CA}"/>
              </a:ext>
            </a:extLst>
          </p:cNvPr>
          <p:cNvPicPr>
            <a:picLocks noChangeAspect="1"/>
          </p:cNvPicPr>
          <p:nvPr/>
        </p:nvPicPr>
        <p:blipFill>
          <a:blip r:embed="rId3"/>
          <a:stretch>
            <a:fillRect/>
          </a:stretch>
        </p:blipFill>
        <p:spPr>
          <a:xfrm>
            <a:off x="8146949" y="1749116"/>
            <a:ext cx="3170596" cy="1619317"/>
          </a:xfrm>
          <a:prstGeom prst="rect">
            <a:avLst/>
          </a:prstGeom>
        </p:spPr>
      </p:pic>
    </p:spTree>
    <p:extLst>
      <p:ext uri="{BB962C8B-B14F-4D97-AF65-F5344CB8AC3E}">
        <p14:creationId xmlns:p14="http://schemas.microsoft.com/office/powerpoint/2010/main" val="418740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7015-772E-72A7-30B6-997AFA21FB27}"/>
              </a:ext>
            </a:extLst>
          </p:cNvPr>
          <p:cNvSpPr>
            <a:spLocks noGrp="1"/>
          </p:cNvSpPr>
          <p:nvPr>
            <p:ph type="title"/>
          </p:nvPr>
        </p:nvSpPr>
        <p:spPr/>
        <p:txBody>
          <a:bodyPr/>
          <a:lstStyle/>
          <a:p>
            <a:endParaRPr lang="en-DK"/>
          </a:p>
        </p:txBody>
      </p:sp>
      <p:pic>
        <p:nvPicPr>
          <p:cNvPr id="4" name="Picture 3" descr="A close-up of a card&#10;&#10;Description automatically generated">
            <a:extLst>
              <a:ext uri="{FF2B5EF4-FFF2-40B4-BE49-F238E27FC236}">
                <a16:creationId xmlns:a16="http://schemas.microsoft.com/office/drawing/2014/main" id="{E7EF1963-11A1-4FF9-9431-35B44CCFA249}"/>
              </a:ext>
            </a:extLst>
          </p:cNvPr>
          <p:cNvPicPr>
            <a:picLocks noChangeAspect="1"/>
          </p:cNvPicPr>
          <p:nvPr/>
        </p:nvPicPr>
        <p:blipFill>
          <a:blip r:embed="rId2"/>
          <a:stretch>
            <a:fillRect/>
          </a:stretch>
        </p:blipFill>
        <p:spPr>
          <a:xfrm>
            <a:off x="5705878" y="3785285"/>
            <a:ext cx="6289810" cy="3031405"/>
          </a:xfrm>
          <a:prstGeom prst="rect">
            <a:avLst/>
          </a:prstGeom>
        </p:spPr>
      </p:pic>
      <p:sp>
        <p:nvSpPr>
          <p:cNvPr id="5" name="TextBox 4">
            <a:extLst>
              <a:ext uri="{FF2B5EF4-FFF2-40B4-BE49-F238E27FC236}">
                <a16:creationId xmlns:a16="http://schemas.microsoft.com/office/drawing/2014/main" id="{B4549830-AF46-1522-8D6F-06C806DFB330}"/>
              </a:ext>
            </a:extLst>
          </p:cNvPr>
          <p:cNvSpPr txBox="1"/>
          <p:nvPr/>
        </p:nvSpPr>
        <p:spPr>
          <a:xfrm>
            <a:off x="841248" y="4231367"/>
            <a:ext cx="4691647" cy="2585323"/>
          </a:xfrm>
          <a:prstGeom prst="rect">
            <a:avLst/>
          </a:prstGeom>
          <a:noFill/>
        </p:spPr>
        <p:txBody>
          <a:bodyPr wrap="square" rtlCol="0">
            <a:spAutoFit/>
          </a:bodyPr>
          <a:lstStyle/>
          <a:p>
            <a:pPr marL="285750" indent="-285750">
              <a:buFont typeface="Arial" panose="020B0604020202020204" pitchFamily="34" charset="0"/>
              <a:buChar char="•"/>
            </a:pPr>
            <a:r>
              <a:rPr lang="en-GB" dirty="0" err="1"/>
              <a:t>Nextflow</a:t>
            </a:r>
            <a:r>
              <a:rPr lang="en-GB" dirty="0"/>
              <a:t> works with all main languages and version control providers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Regarding software environments where to execute the code it works with most of the container solutions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Same thing for computing environments</a:t>
            </a:r>
          </a:p>
          <a:p>
            <a:pPr marL="285750" indent="-285750">
              <a:buFont typeface="Arial" panose="020B0604020202020204" pitchFamily="34" charset="0"/>
              <a:buChar char="•"/>
            </a:pPr>
            <a:endParaRPr lang="en-DK" dirty="0"/>
          </a:p>
        </p:txBody>
      </p:sp>
      <p:sp>
        <p:nvSpPr>
          <p:cNvPr id="6" name="TextBox 5">
            <a:extLst>
              <a:ext uri="{FF2B5EF4-FFF2-40B4-BE49-F238E27FC236}">
                <a16:creationId xmlns:a16="http://schemas.microsoft.com/office/drawing/2014/main" id="{C6705F2E-9A69-948D-C136-509239D530D1}"/>
              </a:ext>
            </a:extLst>
          </p:cNvPr>
          <p:cNvSpPr txBox="1"/>
          <p:nvPr/>
        </p:nvSpPr>
        <p:spPr>
          <a:xfrm>
            <a:off x="5659384" y="3718679"/>
            <a:ext cx="1475764" cy="369332"/>
          </a:xfrm>
          <a:prstGeom prst="rect">
            <a:avLst/>
          </a:prstGeom>
          <a:noFill/>
        </p:spPr>
        <p:txBody>
          <a:bodyPr wrap="square" rtlCol="0">
            <a:spAutoFit/>
          </a:bodyPr>
          <a:lstStyle/>
          <a:p>
            <a:r>
              <a:rPr lang="en-DK" dirty="0">
                <a:solidFill>
                  <a:schemeClr val="accent2"/>
                </a:solidFill>
              </a:rPr>
              <a:t>Languages</a:t>
            </a:r>
          </a:p>
        </p:txBody>
      </p:sp>
      <p:sp>
        <p:nvSpPr>
          <p:cNvPr id="7" name="TextBox 6">
            <a:extLst>
              <a:ext uri="{FF2B5EF4-FFF2-40B4-BE49-F238E27FC236}">
                <a16:creationId xmlns:a16="http://schemas.microsoft.com/office/drawing/2014/main" id="{AB099B24-FD0C-B503-C545-E1A5AAA27CF9}"/>
              </a:ext>
            </a:extLst>
          </p:cNvPr>
          <p:cNvSpPr txBox="1"/>
          <p:nvPr/>
        </p:nvSpPr>
        <p:spPr>
          <a:xfrm>
            <a:off x="9732247" y="4211326"/>
            <a:ext cx="1475764" cy="369332"/>
          </a:xfrm>
          <a:prstGeom prst="rect">
            <a:avLst/>
          </a:prstGeom>
          <a:noFill/>
        </p:spPr>
        <p:txBody>
          <a:bodyPr wrap="square" rtlCol="0">
            <a:spAutoFit/>
          </a:bodyPr>
          <a:lstStyle/>
          <a:p>
            <a:r>
              <a:rPr lang="en-DK" dirty="0">
                <a:solidFill>
                  <a:schemeClr val="accent2"/>
                </a:solidFill>
              </a:rPr>
              <a:t>Software</a:t>
            </a:r>
          </a:p>
        </p:txBody>
      </p:sp>
      <p:sp>
        <p:nvSpPr>
          <p:cNvPr id="8" name="TextBox 7">
            <a:extLst>
              <a:ext uri="{FF2B5EF4-FFF2-40B4-BE49-F238E27FC236}">
                <a16:creationId xmlns:a16="http://schemas.microsoft.com/office/drawing/2014/main" id="{2FC792AE-9488-D3FE-2335-1085FAACABB6}"/>
              </a:ext>
            </a:extLst>
          </p:cNvPr>
          <p:cNvSpPr txBox="1"/>
          <p:nvPr/>
        </p:nvSpPr>
        <p:spPr>
          <a:xfrm>
            <a:off x="9732247" y="4900660"/>
            <a:ext cx="1475764" cy="369332"/>
          </a:xfrm>
          <a:prstGeom prst="rect">
            <a:avLst/>
          </a:prstGeom>
          <a:noFill/>
        </p:spPr>
        <p:txBody>
          <a:bodyPr wrap="square" rtlCol="0">
            <a:spAutoFit/>
          </a:bodyPr>
          <a:lstStyle/>
          <a:p>
            <a:r>
              <a:rPr lang="en-DK" dirty="0">
                <a:solidFill>
                  <a:schemeClr val="accent2"/>
                </a:solidFill>
              </a:rPr>
              <a:t>Compute</a:t>
            </a:r>
          </a:p>
        </p:txBody>
      </p:sp>
      <p:sp>
        <p:nvSpPr>
          <p:cNvPr id="9" name="TextBox 8">
            <a:extLst>
              <a:ext uri="{FF2B5EF4-FFF2-40B4-BE49-F238E27FC236}">
                <a16:creationId xmlns:a16="http://schemas.microsoft.com/office/drawing/2014/main" id="{FC7551CD-33ED-9FF8-47EB-05B81C858776}"/>
              </a:ext>
            </a:extLst>
          </p:cNvPr>
          <p:cNvSpPr txBox="1"/>
          <p:nvPr/>
        </p:nvSpPr>
        <p:spPr>
          <a:xfrm>
            <a:off x="1207477" y="2145323"/>
            <a:ext cx="2450123" cy="923330"/>
          </a:xfrm>
          <a:prstGeom prst="rect">
            <a:avLst/>
          </a:prstGeom>
          <a:noFill/>
        </p:spPr>
        <p:txBody>
          <a:bodyPr wrap="square" rtlCol="0">
            <a:spAutoFit/>
          </a:bodyPr>
          <a:lstStyle/>
          <a:p>
            <a:r>
              <a:rPr lang="en-DK" dirty="0"/>
              <a:t>Nextflow is a language, runtime and a community</a:t>
            </a:r>
          </a:p>
        </p:txBody>
      </p:sp>
    </p:spTree>
    <p:extLst>
      <p:ext uri="{BB962C8B-B14F-4D97-AF65-F5344CB8AC3E}">
        <p14:creationId xmlns:p14="http://schemas.microsoft.com/office/powerpoint/2010/main" val="4151873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b="0" i="0" kern="1200" dirty="0" err="1">
                <a:solidFill>
                  <a:srgbClr val="FFFFFF"/>
                </a:solidFill>
                <a:effectLst/>
                <a:latin typeface="+mj-lt"/>
                <a:ea typeface="+mj-ea"/>
                <a:cs typeface="+mj-cs"/>
              </a:rPr>
              <a:t>Nextflow’s</a:t>
            </a:r>
            <a:r>
              <a:rPr lang="en-US" b="0" i="0" kern="1200" dirty="0">
                <a:solidFill>
                  <a:srgbClr val="FFFFFF"/>
                </a:solidFill>
                <a:effectLst/>
                <a:latin typeface="+mj-lt"/>
                <a:ea typeface="+mj-ea"/>
                <a:cs typeface="+mj-cs"/>
              </a:rPr>
              <a:t> core features</a:t>
            </a:r>
            <a:endParaRPr lang="en-US" kern="1200" dirty="0">
              <a:solidFill>
                <a:srgbClr val="FFFFFF"/>
              </a:solidFill>
              <a:latin typeface="+mj-lt"/>
              <a:ea typeface="+mj-ea"/>
              <a:cs typeface="+mj-cs"/>
            </a:endParaRPr>
          </a:p>
        </p:txBody>
      </p:sp>
      <p:sp>
        <p:nvSpPr>
          <p:cNvPr id="13"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4602177" y="395563"/>
            <a:ext cx="6418749" cy="3935281"/>
          </a:xfrm>
          <a:prstGeom prst="rect">
            <a:avLst/>
          </a:prstGeom>
        </p:spPr>
        <p:txBody>
          <a:bodyPr vert="horz" lIns="91440" tIns="45720" rIns="91440" bIns="45720" rtlCol="0">
            <a:noAutofit/>
          </a:bodyPr>
          <a:lstStyle/>
          <a:p>
            <a:pPr marL="742950" lvl="1" indent="-228600">
              <a:lnSpc>
                <a:spcPct val="90000"/>
              </a:lnSpc>
              <a:spcAft>
                <a:spcPts val="600"/>
              </a:spcAft>
              <a:buFont typeface="Arial" panose="020B0604020202020204" pitchFamily="34" charset="0"/>
              <a:buChar char="•"/>
            </a:pPr>
            <a:r>
              <a:rPr lang="en-US" sz="2400" b="1" i="0" dirty="0">
                <a:effectLst/>
              </a:rPr>
              <a:t>Reproducible between runs</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integration with code management tools </a:t>
            </a:r>
          </a:p>
          <a:p>
            <a:pPr marL="1200150" lvl="2" indent="-228600">
              <a:lnSpc>
                <a:spcPct val="90000"/>
              </a:lnSpc>
              <a:spcAft>
                <a:spcPts val="600"/>
              </a:spcAft>
              <a:buFont typeface="Arial" panose="020B0604020202020204" pitchFamily="34" charset="0"/>
              <a:buChar char="•"/>
            </a:pPr>
            <a:r>
              <a:rPr lang="en-US" sz="2400" b="0" i="0" dirty="0">
                <a:effectLst/>
              </a:rPr>
              <a:t>all packages downloaded, organized in containers, and control over computing environment </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dirty="0"/>
              <a:t>Portable</a:t>
            </a:r>
            <a:r>
              <a:rPr lang="en-US" sz="2400" dirty="0"/>
              <a:t> between systems</a:t>
            </a:r>
          </a:p>
          <a:p>
            <a:pPr marL="1200150" lvl="2" indent="-228600">
              <a:lnSpc>
                <a:spcPct val="90000"/>
              </a:lnSpc>
              <a:spcAft>
                <a:spcPts val="600"/>
              </a:spcAft>
              <a:buFont typeface="Arial" panose="020B0604020202020204" pitchFamily="34" charset="0"/>
              <a:buChar char="•"/>
            </a:pPr>
            <a:r>
              <a:rPr lang="en-US" sz="2400" dirty="0"/>
              <a:t> write the code in your laptop and can run everywhere</a:t>
            </a:r>
          </a:p>
          <a:p>
            <a:pPr marL="1200150" lvl="2" indent="-228600">
              <a:lnSpc>
                <a:spcPct val="90000"/>
              </a:lnSpc>
              <a:spcAft>
                <a:spcPts val="600"/>
              </a:spcAft>
              <a:buFont typeface="Arial" panose="020B0604020202020204" pitchFamily="34" charset="0"/>
              <a:buChar char="•"/>
            </a:pPr>
            <a:r>
              <a:rPr lang="en-US" sz="2400" dirty="0"/>
              <a:t>works with most of computing environments</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Scalable</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can be run for 10 on your laptop or thousands of samples in an HPC or the cloud</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Integration</a:t>
            </a:r>
            <a:r>
              <a:rPr lang="en-US" sz="24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400" dirty="0"/>
          </a:p>
        </p:txBody>
      </p:sp>
      <p:pic>
        <p:nvPicPr>
          <p:cNvPr id="5" name="Graphic 4" descr="Recycle with solid fill">
            <a:extLst>
              <a:ext uri="{FF2B5EF4-FFF2-40B4-BE49-F238E27FC236}">
                <a16:creationId xmlns:a16="http://schemas.microsoft.com/office/drawing/2014/main" id="{59EA208E-C2B6-936B-0673-B882C36EF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5406" y="661831"/>
            <a:ext cx="914400" cy="914400"/>
          </a:xfrm>
          <a:prstGeom prst="rect">
            <a:avLst/>
          </a:prstGeom>
        </p:spPr>
      </p:pic>
      <p:pic>
        <p:nvPicPr>
          <p:cNvPr id="7" name="Graphic 6" descr="Box with solid fill">
            <a:extLst>
              <a:ext uri="{FF2B5EF4-FFF2-40B4-BE49-F238E27FC236}">
                <a16:creationId xmlns:a16="http://schemas.microsoft.com/office/drawing/2014/main" id="{5F19D61B-C73F-2EA6-59A3-BB1BBCCEC8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4727" y="2975847"/>
            <a:ext cx="914400" cy="914400"/>
          </a:xfrm>
          <a:prstGeom prst="rect">
            <a:avLst/>
          </a:prstGeom>
        </p:spPr>
      </p:pic>
    </p:spTree>
    <p:extLst>
      <p:ext uri="{BB962C8B-B14F-4D97-AF65-F5344CB8AC3E}">
        <p14:creationId xmlns:p14="http://schemas.microsoft.com/office/powerpoint/2010/main" val="1245848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838200"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tretch>
            <a:fillRect/>
          </a:stretch>
        </p:blipFill>
        <p:spPr>
          <a:xfrm>
            <a:off x="6617775" y="2457062"/>
            <a:ext cx="5093775" cy="1046539"/>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1012559"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6617775" y="4601786"/>
            <a:ext cx="5093775" cy="839632"/>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6617775" y="1793631"/>
            <a:ext cx="4952902" cy="646331"/>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1012559"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Tree>
    <p:extLst>
      <p:ext uri="{BB962C8B-B14F-4D97-AF65-F5344CB8AC3E}">
        <p14:creationId xmlns:p14="http://schemas.microsoft.com/office/powerpoint/2010/main" val="2839957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ACDC-9767-7B70-3D5E-944CA20B21A4}"/>
              </a:ext>
            </a:extLst>
          </p:cNvPr>
          <p:cNvSpPr>
            <a:spLocks noGrp="1"/>
          </p:cNvSpPr>
          <p:nvPr>
            <p:ph type="title"/>
          </p:nvPr>
        </p:nvSpPr>
        <p:spPr/>
        <p:txBody>
          <a:bodyPr/>
          <a:lstStyle/>
          <a:p>
            <a:r>
              <a:rPr lang="en-DK" dirty="0"/>
              <a:t>nf-core</a:t>
            </a:r>
          </a:p>
        </p:txBody>
      </p:sp>
      <p:sp>
        <p:nvSpPr>
          <p:cNvPr id="4" name="TextBox 3">
            <a:extLst>
              <a:ext uri="{FF2B5EF4-FFF2-40B4-BE49-F238E27FC236}">
                <a16:creationId xmlns:a16="http://schemas.microsoft.com/office/drawing/2014/main" id="{725E68A8-6496-8332-1E29-6AFA91182DD9}"/>
              </a:ext>
            </a:extLst>
          </p:cNvPr>
          <p:cNvSpPr txBox="1"/>
          <p:nvPr/>
        </p:nvSpPr>
        <p:spPr>
          <a:xfrm>
            <a:off x="838200" y="1690688"/>
            <a:ext cx="10872789" cy="369332"/>
          </a:xfrm>
          <a:prstGeom prst="rect">
            <a:avLst/>
          </a:prstGeom>
          <a:noFill/>
        </p:spPr>
        <p:txBody>
          <a:bodyPr wrap="square" rtlCol="0">
            <a:spAutoFit/>
          </a:bodyPr>
          <a:lstStyle/>
          <a:p>
            <a:r>
              <a:rPr lang="en-DK" dirty="0"/>
              <a:t>A community effort inside nextflow community to colloect a curated set of analysis pipelines built using Nextflow</a:t>
            </a:r>
          </a:p>
        </p:txBody>
      </p:sp>
      <p:sp>
        <p:nvSpPr>
          <p:cNvPr id="5" name="TextBox 4">
            <a:extLst>
              <a:ext uri="{FF2B5EF4-FFF2-40B4-BE49-F238E27FC236}">
                <a16:creationId xmlns:a16="http://schemas.microsoft.com/office/drawing/2014/main" id="{18641760-4CD5-55F2-9EBC-1EF639C15BA7}"/>
              </a:ext>
            </a:extLst>
          </p:cNvPr>
          <p:cNvSpPr txBox="1"/>
          <p:nvPr/>
        </p:nvSpPr>
        <p:spPr>
          <a:xfrm>
            <a:off x="1028700" y="2457450"/>
            <a:ext cx="9201150" cy="3693319"/>
          </a:xfrm>
          <a:prstGeom prst="rect">
            <a:avLst/>
          </a:prstGeom>
          <a:noFill/>
        </p:spPr>
        <p:txBody>
          <a:bodyPr wrap="square" rtlCol="0">
            <a:spAutoFit/>
          </a:bodyPr>
          <a:lstStyle/>
          <a:p>
            <a:r>
              <a:rPr lang="en-DK" dirty="0"/>
              <a:t>Cooperation – community development</a:t>
            </a:r>
          </a:p>
          <a:p>
            <a:r>
              <a:rPr lang="en-DK" dirty="0"/>
              <a:t>Standards – Use common templates</a:t>
            </a:r>
          </a:p>
          <a:p>
            <a:r>
              <a:rPr lang="en-DK" dirty="0"/>
              <a:t>Collaboration – No duplicate pipelines within nf-core</a:t>
            </a:r>
          </a:p>
          <a:p>
            <a:r>
              <a:rPr lang="en-DK" dirty="0"/>
              <a:t>Helper tools</a:t>
            </a:r>
          </a:p>
          <a:p>
            <a:r>
              <a:rPr lang="en-DK" dirty="0"/>
              <a:t>Compatibility</a:t>
            </a:r>
          </a:p>
          <a:p>
            <a:r>
              <a:rPr lang="en-DK" dirty="0"/>
              <a:t>Components</a:t>
            </a:r>
          </a:p>
          <a:p>
            <a:endParaRPr lang="en-DK" dirty="0"/>
          </a:p>
          <a:p>
            <a:r>
              <a:rPr lang="en-DK" dirty="0"/>
              <a:t>113 different pipelines</a:t>
            </a:r>
          </a:p>
          <a:p>
            <a:r>
              <a:rPr lang="en-DK" dirty="0"/>
              <a:t>Subworflows</a:t>
            </a:r>
          </a:p>
          <a:p>
            <a:r>
              <a:rPr lang="en-DK" dirty="0"/>
              <a:t>Modules – software wrappres &gt; 1000</a:t>
            </a:r>
          </a:p>
          <a:p>
            <a:r>
              <a:rPr lang="en-DK" dirty="0"/>
              <a:t>Linting – C</a:t>
            </a:r>
            <a:r>
              <a:rPr lang="en-GB" dirty="0"/>
              <a:t>o</a:t>
            </a:r>
            <a:r>
              <a:rPr lang="en-DK" dirty="0"/>
              <a:t>nventions to test</a:t>
            </a:r>
          </a:p>
          <a:p>
            <a:r>
              <a:rPr lang="en-DK" dirty="0"/>
              <a:t>Schema - Validations</a:t>
            </a:r>
          </a:p>
          <a:p>
            <a:r>
              <a:rPr lang="en-DK" dirty="0"/>
              <a:t>Tooling </a:t>
            </a:r>
          </a:p>
        </p:txBody>
      </p:sp>
    </p:spTree>
    <p:extLst>
      <p:ext uri="{BB962C8B-B14F-4D97-AF65-F5344CB8AC3E}">
        <p14:creationId xmlns:p14="http://schemas.microsoft.com/office/powerpoint/2010/main" val="18054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5867400" y="1276044"/>
            <a:ext cx="5309615" cy="516079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F6D4-BBE5-83CE-6685-EC4B588E1CE8}"/>
              </a:ext>
            </a:extLst>
          </p:cNvPr>
          <p:cNvSpPr>
            <a:spLocks noGrp="1"/>
          </p:cNvSpPr>
          <p:nvPr>
            <p:ph type="title"/>
          </p:nvPr>
        </p:nvSpPr>
        <p:spPr/>
        <p:txBody>
          <a:bodyPr/>
          <a:lstStyle/>
          <a:p>
            <a:r>
              <a:rPr lang="en-DK"/>
              <a:t>Some definitions</a:t>
            </a:r>
            <a:endParaRPr lang="en-DK" dirty="0"/>
          </a:p>
        </p:txBody>
      </p:sp>
      <p:sp>
        <p:nvSpPr>
          <p:cNvPr id="4" name="TextBox 3">
            <a:extLst>
              <a:ext uri="{FF2B5EF4-FFF2-40B4-BE49-F238E27FC236}">
                <a16:creationId xmlns:a16="http://schemas.microsoft.com/office/drawing/2014/main" id="{9E163C53-28F8-1658-CFD3-5906132FA7F3}"/>
              </a:ext>
            </a:extLst>
          </p:cNvPr>
          <p:cNvSpPr txBox="1"/>
          <p:nvPr/>
        </p:nvSpPr>
        <p:spPr>
          <a:xfrm>
            <a:off x="838200" y="2198077"/>
            <a:ext cx="10539047" cy="2031325"/>
          </a:xfrm>
          <a:prstGeom prst="rect">
            <a:avLst/>
          </a:prstGeom>
          <a:noFill/>
        </p:spPr>
        <p:txBody>
          <a:bodyPr wrap="square" rtlCol="0">
            <a:spAutoFit/>
          </a:bodyPr>
          <a:lstStyle/>
          <a:p>
            <a:r>
              <a:rPr lang="en-DK" dirty="0"/>
              <a:t>Workflows: uisng computers to collect, store and analyze and disseminate data information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file sizes, some are very large (e.g. genomics)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languages and different s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Complex interactions and dependencies between the softwares</a:t>
            </a:r>
          </a:p>
        </p:txBody>
      </p:sp>
    </p:spTree>
    <p:extLst>
      <p:ext uri="{BB962C8B-B14F-4D97-AF65-F5344CB8AC3E}">
        <p14:creationId xmlns:p14="http://schemas.microsoft.com/office/powerpoint/2010/main" val="4663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4481-D6CA-C886-7997-F2659D54B015}"/>
              </a:ext>
            </a:extLst>
          </p:cNvPr>
          <p:cNvSpPr>
            <a:spLocks noGrp="1"/>
          </p:cNvSpPr>
          <p:nvPr>
            <p:ph type="title"/>
          </p:nvPr>
        </p:nvSpPr>
        <p:spPr>
          <a:xfrm>
            <a:off x="838200" y="0"/>
            <a:ext cx="10515600" cy="1325563"/>
          </a:xfrm>
        </p:spPr>
        <p:txBody>
          <a:bodyPr/>
          <a:lstStyle/>
          <a:p>
            <a:r>
              <a:rPr lang="en-DK" dirty="0"/>
              <a:t>A nextflow pipeline in metro map</a:t>
            </a:r>
          </a:p>
        </p:txBody>
      </p:sp>
      <p:pic>
        <p:nvPicPr>
          <p:cNvPr id="4" name="Picture 2" descr="nf-core/rnaseq metro map">
            <a:extLst>
              <a:ext uri="{FF2B5EF4-FFF2-40B4-BE49-F238E27FC236}">
                <a16:creationId xmlns:a16="http://schemas.microsoft.com/office/drawing/2014/main" id="{41BB0612-7D2E-0BAC-4041-47593CFFA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5586"/>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93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72AEB-7059-485F-51E3-C7F2A0C5486C}"/>
              </a:ext>
            </a:extLst>
          </p:cNvPr>
          <p:cNvSpPr>
            <a:spLocks noGrp="1"/>
          </p:cNvSpPr>
          <p:nvPr>
            <p:ph type="title"/>
          </p:nvPr>
        </p:nvSpPr>
        <p:spPr/>
        <p:txBody>
          <a:bodyPr/>
          <a:lstStyle/>
          <a:p>
            <a:r>
              <a:rPr lang="en-DK" dirty="0"/>
              <a:t>Nextflow</a:t>
            </a:r>
          </a:p>
        </p:txBody>
      </p:sp>
      <p:sp>
        <p:nvSpPr>
          <p:cNvPr id="4" name="TextBox 3">
            <a:extLst>
              <a:ext uri="{FF2B5EF4-FFF2-40B4-BE49-F238E27FC236}">
                <a16:creationId xmlns:a16="http://schemas.microsoft.com/office/drawing/2014/main" id="{CED1C667-7054-4DF6-3934-ECE945786853}"/>
              </a:ext>
            </a:extLst>
          </p:cNvPr>
          <p:cNvSpPr txBox="1"/>
          <p:nvPr/>
        </p:nvSpPr>
        <p:spPr>
          <a:xfrm>
            <a:off x="1665440" y="1462327"/>
            <a:ext cx="8673550" cy="4785926"/>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2800" kern="1200" dirty="0" err="1">
                <a:solidFill>
                  <a:schemeClr val="tx1"/>
                </a:solidFill>
                <a:latin typeface="Inter"/>
                <a:ea typeface="+mn-ea"/>
                <a:cs typeface="+mn-cs"/>
              </a:rPr>
              <a:t>Nextflow</a:t>
            </a:r>
            <a:r>
              <a:rPr lang="en-GB" sz="2800" kern="1200" dirty="0">
                <a:solidFill>
                  <a:schemeClr val="tx1"/>
                </a:solidFill>
                <a:latin typeface="Inter"/>
                <a:ea typeface="+mn-ea"/>
                <a:cs typeface="+mn-cs"/>
              </a:rPr>
              <a:t> is a </a:t>
            </a:r>
            <a:r>
              <a:rPr lang="en-GB" sz="2800" b="1" kern="1200" dirty="0">
                <a:solidFill>
                  <a:schemeClr val="tx1"/>
                </a:solidFill>
                <a:latin typeface="Inter"/>
                <a:ea typeface="+mn-ea"/>
                <a:cs typeface="+mn-cs"/>
              </a:rPr>
              <a:t>software</a:t>
            </a:r>
            <a:r>
              <a:rPr lang="en-GB" sz="2800"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2800" kern="1200" dirty="0" err="1">
                <a:solidFill>
                  <a:schemeClr val="tx1"/>
                </a:solidFill>
                <a:latin typeface="Inter"/>
                <a:ea typeface="+mn-ea"/>
                <a:cs typeface="+mn-cs"/>
              </a:rPr>
              <a:t>Nextflow</a:t>
            </a:r>
            <a:r>
              <a:rPr lang="en-GB" sz="2800" kern="1200" dirty="0">
                <a:solidFill>
                  <a:schemeClr val="tx1"/>
                </a:solidFill>
                <a:latin typeface="Inter"/>
                <a:ea typeface="+mn-ea"/>
                <a:cs typeface="+mn-cs"/>
              </a:rPr>
              <a:t> is a Domain-specific </a:t>
            </a:r>
            <a:r>
              <a:rPr lang="en-GB" sz="2800" b="1" kern="1200" dirty="0">
                <a:solidFill>
                  <a:schemeClr val="tx1"/>
                </a:solidFill>
                <a:latin typeface="Inter"/>
                <a:ea typeface="+mn-ea"/>
                <a:cs typeface="+mn-cs"/>
              </a:rPr>
              <a:t>language</a:t>
            </a:r>
            <a:r>
              <a:rPr lang="en-GB" sz="2800"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2800" kern="1200" dirty="0">
                <a:solidFill>
                  <a:schemeClr val="tx1"/>
                </a:solidFill>
                <a:latin typeface="Inter"/>
                <a:ea typeface="+mn-ea"/>
                <a:cs typeface="+mn-cs"/>
              </a:rPr>
              <a:t>It allows </a:t>
            </a:r>
            <a:r>
              <a:rPr lang="en-GB" sz="2800" kern="1200" dirty="0" err="1">
                <a:solidFill>
                  <a:schemeClr val="tx1"/>
                </a:solidFill>
                <a:latin typeface="Inter"/>
                <a:ea typeface="+mn-ea"/>
                <a:cs typeface="+mn-cs"/>
              </a:rPr>
              <a:t>writting</a:t>
            </a:r>
            <a:r>
              <a:rPr lang="en-GB" sz="2800" kern="1200" dirty="0">
                <a:solidFill>
                  <a:schemeClr val="tx1"/>
                </a:solidFill>
                <a:latin typeface="Inter"/>
                <a:ea typeface="+mn-ea"/>
                <a:cs typeface="+mn-cs"/>
              </a:rPr>
              <a:t> data-intensive computational workflows</a:t>
            </a:r>
          </a:p>
          <a:p>
            <a:pPr marL="231458" indent="-231458" defTabSz="740664">
              <a:spcAft>
                <a:spcPts val="600"/>
              </a:spcAft>
              <a:buFont typeface="Arial" panose="020B0604020202020204" pitchFamily="34" charset="0"/>
              <a:buChar char="•"/>
            </a:pPr>
            <a:r>
              <a:rPr lang="en-GB" sz="2800" b="0" i="0" dirty="0">
                <a:effectLst/>
                <a:latin typeface="Inter"/>
              </a:rPr>
              <a:t>It </a:t>
            </a:r>
            <a:r>
              <a:rPr lang="en-GB" sz="2800" dirty="0">
                <a:latin typeface="Inter"/>
              </a:rPr>
              <a:t>accommodates many languages, software environments, and computing environments</a:t>
            </a:r>
          </a:p>
          <a:p>
            <a:pPr marL="231458" indent="-231458" defTabSz="740664">
              <a:spcAft>
                <a:spcPts val="600"/>
              </a:spcAft>
              <a:buFont typeface="Arial" panose="020B0604020202020204" pitchFamily="34" charset="0"/>
              <a:buChar char="•"/>
            </a:pPr>
            <a:r>
              <a:rPr lang="en-GB" sz="2800" b="0" i="0" dirty="0">
                <a:effectLst/>
                <a:latin typeface="Inter"/>
              </a:rPr>
              <a:t>It is oriented to bioinformatics analyses</a:t>
            </a:r>
          </a:p>
          <a:p>
            <a:pPr marL="231458" indent="-231458" defTabSz="740664">
              <a:spcAft>
                <a:spcPts val="600"/>
              </a:spcAft>
              <a:buFont typeface="Arial" panose="020B0604020202020204" pitchFamily="34" charset="0"/>
              <a:buChar char="•"/>
            </a:pPr>
            <a:r>
              <a:rPr lang="en-GB" sz="2800" dirty="0">
                <a:latin typeface="Inter"/>
              </a:rPr>
              <a:t>There is a pretty active community developing and maintaining 113 different bioinformatics analyses</a:t>
            </a:r>
            <a:endParaRPr lang="en-GB" sz="2800" b="0" i="0" dirty="0">
              <a:effectLst/>
              <a:latin typeface="Inter"/>
            </a:endParaRPr>
          </a:p>
        </p:txBody>
      </p:sp>
    </p:spTree>
    <p:extLst>
      <p:ext uri="{BB962C8B-B14F-4D97-AF65-F5344CB8AC3E}">
        <p14:creationId xmlns:p14="http://schemas.microsoft.com/office/powerpoint/2010/main" val="2429649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7DEF8-5483-FB9C-7C1F-09FD68DB5610}"/>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a:solidFill>
                  <a:srgbClr val="FFFFFF"/>
                </a:solidFill>
                <a:latin typeface="+mj-lt"/>
                <a:ea typeface="+mj-ea"/>
                <a:cs typeface="+mj-cs"/>
              </a:rPr>
              <a:t>Behind Nextflow</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Box 3">
            <a:extLst>
              <a:ext uri="{FF2B5EF4-FFF2-40B4-BE49-F238E27FC236}">
                <a16:creationId xmlns:a16="http://schemas.microsoft.com/office/drawing/2014/main" id="{750A4C11-15A8-96DD-4074-17426DD9C691}"/>
              </a:ext>
            </a:extLst>
          </p:cNvPr>
          <p:cNvGraphicFramePr/>
          <p:nvPr>
            <p:extLst>
              <p:ext uri="{D42A27DB-BD31-4B8C-83A1-F6EECF244321}">
                <p14:modId xmlns:p14="http://schemas.microsoft.com/office/powerpoint/2010/main" val="320692770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097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1632454" y="2483844"/>
            <a:ext cx="3569049" cy="1021907"/>
          </a:xfrm>
          <a:prstGeom prst="rect">
            <a:avLst/>
          </a:prstGeom>
        </p:spPr>
      </p:pic>
      <p:pic>
        <p:nvPicPr>
          <p:cNvPr id="7" name="Picture 6" descr="A diagram of different types of numbers&#10;&#10;Description automatically generated with medium confidence">
            <a:extLst>
              <a:ext uri="{FF2B5EF4-FFF2-40B4-BE49-F238E27FC236}">
                <a16:creationId xmlns:a16="http://schemas.microsoft.com/office/drawing/2014/main" id="{23002401-1347-5FA8-1605-024A6B2F1894}"/>
              </a:ext>
            </a:extLst>
          </p:cNvPr>
          <p:cNvPicPr>
            <a:picLocks noChangeAspect="1"/>
          </p:cNvPicPr>
          <p:nvPr/>
        </p:nvPicPr>
        <p:blipFill>
          <a:blip r:embed="rId4"/>
          <a:stretch>
            <a:fillRect/>
          </a:stretch>
        </p:blipFill>
        <p:spPr>
          <a:xfrm>
            <a:off x="5985063" y="2261934"/>
            <a:ext cx="4329153" cy="2653635"/>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5"/>
          <a:stretch>
            <a:fillRect/>
          </a:stretch>
        </p:blipFill>
        <p:spPr>
          <a:xfrm>
            <a:off x="1649686" y="3768367"/>
            <a:ext cx="3840791" cy="2004941"/>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1386700" y="1599573"/>
            <a:ext cx="9196726" cy="662361"/>
          </a:xfrm>
          <a:prstGeom prst="rect">
            <a:avLst/>
          </a:prstGeom>
          <a:noFill/>
        </p:spPr>
        <p:txBody>
          <a:bodyPr wrap="square" rtlCol="0">
            <a:spAutoFit/>
          </a:bodyPr>
          <a:lstStyle/>
          <a:p>
            <a:pPr defTabSz="713232">
              <a:spcAft>
                <a:spcPts val="600"/>
              </a:spcAft>
            </a:pPr>
            <a:r>
              <a:rPr lang="en-GB" sz="1404"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701524" y="5072121"/>
            <a:ext cx="3643265" cy="1326645"/>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1404" kern="1200">
                <a:solidFill>
                  <a:schemeClr val="tx1"/>
                </a:solidFill>
                <a:latin typeface="+mn-lt"/>
                <a:ea typeface="+mn-ea"/>
                <a:cs typeface="+mn-cs"/>
              </a:rPr>
              <a:t>Different results with different environments </a:t>
            </a:r>
          </a:p>
          <a:p>
            <a:pPr marL="222885" indent="-222885" defTabSz="713232">
              <a:spcAft>
                <a:spcPts val="600"/>
              </a:spcAft>
              <a:buFont typeface="Arial" panose="020B0604020202020204" pitchFamily="34" charset="0"/>
              <a:buChar char="•"/>
            </a:pPr>
            <a:endParaRPr lang="en-GB" sz="1404" kern="1200">
              <a:solidFill>
                <a:schemeClr val="tx1"/>
              </a:solidFill>
              <a:latin typeface="+mn-lt"/>
              <a:ea typeface="+mn-ea"/>
              <a:cs typeface="+mn-cs"/>
            </a:endParaRPr>
          </a:p>
          <a:p>
            <a:pPr marL="222885" indent="-222885" defTabSz="713232">
              <a:spcAft>
                <a:spcPts val="600"/>
              </a:spcAft>
              <a:buFont typeface="Arial" panose="020B0604020202020204" pitchFamily="34" charset="0"/>
              <a:buChar char="•"/>
            </a:pPr>
            <a:r>
              <a:rPr lang="en-GB" sz="1404" kern="1200">
                <a:solidFill>
                  <a:schemeClr val="tx1"/>
                </a:solidFill>
                <a:latin typeface="+mn-lt"/>
                <a:ea typeface="+mn-ea"/>
                <a:cs typeface="+mn-cs"/>
              </a:rPr>
              <a:t>different gene annotations working in different environments. This does not happen working in containers</a:t>
            </a:r>
            <a:endParaRPr lang="en-DK"/>
          </a:p>
        </p:txBody>
      </p:sp>
    </p:spTree>
    <p:extLst>
      <p:ext uri="{BB962C8B-B14F-4D97-AF65-F5344CB8AC3E}">
        <p14:creationId xmlns:p14="http://schemas.microsoft.com/office/powerpoint/2010/main" val="3025045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752039" y="1844734"/>
            <a:ext cx="6139032" cy="1584266"/>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07472" y="1616455"/>
            <a:ext cx="4045144" cy="4733355"/>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870657"/>
            <a:ext cx="5910517" cy="2031325"/>
          </a:xfrm>
          <a:prstGeom prst="rect">
            <a:avLst/>
          </a:prstGeom>
          <a:noFill/>
        </p:spPr>
        <p:txBody>
          <a:bodyPr wrap="square" rtlCol="0">
            <a:spAutoFit/>
          </a:bodyPr>
          <a:lstStyle/>
          <a:p>
            <a:pPr>
              <a:buFont typeface="Arial" panose="020B0604020202020204" pitchFamily="34" charset="0"/>
              <a:buChar char="•"/>
            </a:pPr>
            <a:endParaRPr lang="en-GB" dirty="0"/>
          </a:p>
          <a:p>
            <a:pPr marL="742950" lvl="1" indent="-285750">
              <a:buFont typeface="Arial" panose="020B0604020202020204" pitchFamily="34" charset="0"/>
              <a:buChar char="•"/>
            </a:pPr>
            <a:r>
              <a:rPr lang="en-GB" dirty="0"/>
              <a:t>28% of all omics software resources are currently not accessible through URLs published</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Among the tools found, 49% were difficult to install or could not be installed at all!</a:t>
            </a:r>
          </a:p>
          <a:p>
            <a:endParaRPr lang="en-DK" dirty="0"/>
          </a:p>
        </p:txBody>
      </p:sp>
    </p:spTree>
    <p:extLst>
      <p:ext uri="{BB962C8B-B14F-4D97-AF65-F5344CB8AC3E}">
        <p14:creationId xmlns:p14="http://schemas.microsoft.com/office/powerpoint/2010/main" val="3027772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667723" y="3001476"/>
            <a:ext cx="6403502" cy="1477328"/>
          </a:xfrm>
          <a:prstGeom prst="rect">
            <a:avLst/>
          </a:prstGeom>
          <a:noFill/>
        </p:spPr>
        <p:txBody>
          <a:bodyPr wrap="square" rtlCol="0">
            <a:spAutoFit/>
          </a:bodyPr>
          <a:lstStyle/>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"First we tried to rerun the analysis with the code and the data provided by the authors. Second we reimplemented the whole method in a python package.."</a:t>
            </a:r>
          </a:p>
          <a:p>
            <a:endParaRPr lang="en-DK"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6224037" y="1663769"/>
            <a:ext cx="5423906" cy="1294244"/>
          </a:xfrm>
          <a:prstGeom prst="rect">
            <a:avLst/>
          </a:prstGeom>
        </p:spPr>
      </p:pic>
      <p:sp>
        <p:nvSpPr>
          <p:cNvPr id="9" name="TextBox 8">
            <a:extLst>
              <a:ext uri="{FF2B5EF4-FFF2-40B4-BE49-F238E27FC236}">
                <a16:creationId xmlns:a16="http://schemas.microsoft.com/office/drawing/2014/main" id="{4E9A794A-46AC-38C7-EA70-4664D6133E50}"/>
              </a:ext>
            </a:extLst>
          </p:cNvPr>
          <p:cNvSpPr txBox="1"/>
          <p:nvPr/>
        </p:nvSpPr>
        <p:spPr>
          <a:xfrm>
            <a:off x="6363521" y="5003440"/>
            <a:ext cx="5423906" cy="1200329"/>
          </a:xfrm>
          <a:prstGeom prst="rect">
            <a:avLst/>
          </a:prstGeom>
          <a:noFill/>
        </p:spPr>
        <p:txBody>
          <a:bodyPr wrap="square" rtlCol="0">
            <a:spAutoFit/>
          </a:bodyPr>
          <a:lstStyle/>
          <a:p>
            <a:r>
              <a:rPr lang="en-DK" dirty="0"/>
              <a:t>If you could use a tool to download, organize and orchestrate all these software / params / versions, etc… and achieverepeatable and reproducible results wouldn’t you use it?</a:t>
            </a:r>
          </a:p>
        </p:txBody>
      </p:sp>
    </p:spTree>
    <p:extLst>
      <p:ext uri="{BB962C8B-B14F-4D97-AF65-F5344CB8AC3E}">
        <p14:creationId xmlns:p14="http://schemas.microsoft.com/office/powerpoint/2010/main" val="2389364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51333</TotalTime>
  <Words>1415</Words>
  <Application>Microsoft Macintosh PowerPoint</Application>
  <PresentationFormat>Widescreen</PresentationFormat>
  <Paragraphs>133</Paragraphs>
  <Slides>15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Harding</vt:lpstr>
      <vt:lpstr>Inter</vt:lpstr>
      <vt:lpstr>Wingdings</vt:lpstr>
      <vt:lpstr>Office Theme</vt:lpstr>
      <vt:lpstr>Nextflow fundamentals training</vt:lpstr>
      <vt:lpstr>Outline of the theoretical part</vt:lpstr>
      <vt:lpstr>Some definitions</vt:lpstr>
      <vt:lpstr>A nextflow pipeline in metro map</vt:lpstr>
      <vt:lpstr>Nextflow</vt:lpstr>
      <vt:lpstr>Behind Nextflow</vt:lpstr>
      <vt:lpstr>Why do we need a Community effort?</vt:lpstr>
      <vt:lpstr>Why do we need a Community effort?</vt:lpstr>
      <vt:lpstr>Why do we need a Community effort?</vt:lpstr>
      <vt:lpstr>Nextflow – Basic concepts</vt:lpstr>
      <vt:lpstr>Nextflow – Basic concepts</vt:lpstr>
      <vt:lpstr>PowerPoint Presentation</vt:lpstr>
      <vt:lpstr>Nextflow’s core features</vt:lpstr>
      <vt:lpstr>A Nextflow script</vt:lpstr>
      <vt:lpstr>nf-core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32</cp:revision>
  <dcterms:created xsi:type="dcterms:W3CDTF">2024-01-04T09:01:32Z</dcterms:created>
  <dcterms:modified xsi:type="dcterms:W3CDTF">2024-11-08T12:19:04Z</dcterms:modified>
</cp:coreProperties>
</file>